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82" r:id="rId8"/>
    <p:sldId id="283" r:id="rId9"/>
    <p:sldId id="284" r:id="rId10"/>
    <p:sldId id="281" r:id="rId11"/>
    <p:sldId id="269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2025-07-24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175511" y="2984611"/>
            <a:ext cx="5477726" cy="2060617"/>
          </a:xfrm>
        </p:spPr>
        <p:txBody>
          <a:bodyPr>
            <a:noAutofit/>
          </a:bodyPr>
          <a:lstStyle/>
          <a:p>
            <a:r>
              <a:rPr lang="sv-SE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Bråkportalen – Äventyr i Smurfarnas </a:t>
            </a:r>
            <a:r>
              <a:rPr lang="sv-SE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värld</a:t>
            </a:r>
            <a:endParaRPr lang="sv-SE" b="1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361393" y="3091137"/>
            <a:ext cx="21909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Täljare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Nämnare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Bråkstreck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Bråkform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Decimalform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Tiondel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Hundradel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Fjärdedelar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Femtedelar</a:t>
            </a:r>
          </a:p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Jämförelse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Smurfar (2025 film) - MovieZ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"/>
          <a:stretch/>
        </p:blipFill>
        <p:spPr bwMode="auto">
          <a:xfrm>
            <a:off x="7369520" y="125631"/>
            <a:ext cx="4708876" cy="66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07324" y="304414"/>
            <a:ext cx="484053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🏁 Tillbaka i klassrummet</a:t>
            </a:r>
          </a:p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30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000" b="1" i="1" dirty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är tillbaka. Läraren log.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Nå, vad har ni lärt er om bråk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Linus: “Att bråktal kan skrivas med decimaler – det är bara olika sätt att visa samma sak</a:t>
            </a:r>
            <a:r>
              <a:rPr lang="sv-SE" sz="2200" dirty="0" smtClean="0">
                <a:latin typeface="Comic Sans MS" panose="030F0702030302020204" pitchFamily="66" charset="0"/>
              </a:rPr>
              <a:t>.”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Mira: “Och att stå upp för varandra – som smurfarna gör – är också viktigt i matte och i livet</a:t>
            </a:r>
            <a:r>
              <a:rPr lang="sv-SE" sz="2200" dirty="0" smtClean="0">
                <a:latin typeface="Comic Sans MS" panose="030F0702030302020204" pitchFamily="66" charset="0"/>
              </a:rPr>
              <a:t>.”</a:t>
            </a: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Utanför fönstret fladdrade något svart förbi...</a:t>
            </a: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Var det... </a:t>
            </a:r>
            <a:r>
              <a:rPr lang="sv-SE" sz="2200" b="1" i="1" dirty="0" smtClean="0">
                <a:latin typeface="Comic Sans MS" panose="030F0702030302020204" pitchFamily="66" charset="0"/>
              </a:rPr>
              <a:t>Gargamels </a:t>
            </a:r>
            <a:r>
              <a:rPr lang="sv-SE" sz="2200" b="1" i="1" dirty="0">
                <a:latin typeface="Comic Sans MS" panose="030F0702030302020204" pitchFamily="66" charset="0"/>
              </a:rPr>
              <a:t>kappa</a:t>
            </a:r>
            <a:r>
              <a:rPr lang="sv-SE" sz="22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?!</a:t>
            </a:r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46" y="304414"/>
            <a:ext cx="4284605" cy="4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92" y="4951788"/>
            <a:ext cx="20955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08/2025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83441" y="77210"/>
            <a:ext cx="1150293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Den mystiska portalen</a:t>
            </a:r>
          </a:p>
          <a:p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Det </a:t>
            </a:r>
            <a:r>
              <a:rPr lang="sv-SE" sz="2800" dirty="0">
                <a:latin typeface="Comic Sans MS" panose="030F0702030302020204" pitchFamily="66" charset="0"/>
              </a:rPr>
              <a:t>var en helt vanlig fredag i klass </a:t>
            </a:r>
            <a:r>
              <a:rPr lang="sv-SE" sz="2800" dirty="0" smtClean="0">
                <a:latin typeface="Comic Sans MS" panose="030F0702030302020204" pitchFamily="66" charset="0"/>
              </a:rPr>
              <a:t>5C. </a:t>
            </a:r>
            <a:r>
              <a:rPr lang="sv-SE" sz="2800" dirty="0">
                <a:latin typeface="Comic Sans MS" panose="030F0702030302020204" pitchFamily="66" charset="0"/>
              </a:rPr>
              <a:t>Linus och Mira satt och bläddrade i sina matteböcker när något plötsligt började blinka på lärarens kateder. En liten glittrande portal formade sig i luften – den </a:t>
            </a:r>
            <a:r>
              <a:rPr lang="sv-SE" sz="2800" dirty="0" smtClean="0">
                <a:latin typeface="Comic Sans MS" panose="030F0702030302020204" pitchFamily="66" charset="0"/>
              </a:rPr>
              <a:t>snurrade</a:t>
            </a:r>
            <a:r>
              <a:rPr lang="sv-SE" sz="2800" dirty="0">
                <a:latin typeface="Comic Sans MS" panose="030F0702030302020204" pitchFamily="66" charset="0"/>
              </a:rPr>
              <a:t> </a:t>
            </a:r>
            <a:r>
              <a:rPr lang="sv-SE" sz="2800" dirty="0" smtClean="0">
                <a:latin typeface="Comic Sans MS" panose="030F0702030302020204" pitchFamily="66" charset="0"/>
              </a:rPr>
              <a:t>och</a:t>
            </a:r>
            <a:r>
              <a:rPr lang="sv-SE" sz="2800" dirty="0" smtClean="0">
                <a:latin typeface="Comic Sans MS" panose="030F0702030302020204" pitchFamily="66" charset="0"/>
              </a:rPr>
              <a:t> blixtrade ...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– Ehh... är det här ett nytt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mattetrick</a:t>
            </a:r>
            <a:r>
              <a:rPr lang="sv-SE" sz="2800" dirty="0">
                <a:latin typeface="Comic Sans MS" panose="030F0702030302020204" pitchFamily="66" charset="0"/>
              </a:rPr>
              <a:t>? frågade Mira.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Det där är ingen </a:t>
            </a:r>
            <a:r>
              <a:rPr lang="sv-SE" sz="2800" dirty="0" smtClean="0">
                <a:latin typeface="Comic Sans MS" panose="030F0702030302020204" pitchFamily="66" charset="0"/>
              </a:rPr>
              <a:t>mattetrick</a:t>
            </a:r>
            <a:r>
              <a:rPr lang="sv-SE" sz="2800" dirty="0" smtClean="0">
                <a:latin typeface="Comic Sans MS" panose="030F0702030302020204" pitchFamily="66" charset="0"/>
              </a:rPr>
              <a:t>,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viskade </a:t>
            </a:r>
            <a:r>
              <a:rPr lang="sv-SE" sz="2800" dirty="0">
                <a:latin typeface="Comic Sans MS" panose="030F0702030302020204" pitchFamily="66" charset="0"/>
              </a:rPr>
              <a:t>Linus. Det där är...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en </a:t>
            </a:r>
            <a:r>
              <a:rPr lang="sv-SE" sz="28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PORTAL</a:t>
            </a:r>
            <a:r>
              <a:rPr lang="sv-SE" sz="2800" dirty="0">
                <a:latin typeface="Comic Sans MS" panose="030F0702030302020204" pitchFamily="66" charset="0"/>
              </a:rPr>
              <a:t>!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Innan någon hann stoppa dem,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sögs </a:t>
            </a:r>
            <a:r>
              <a:rPr lang="sv-SE" sz="2800" dirty="0">
                <a:latin typeface="Comic Sans MS" panose="030F0702030302020204" pitchFamily="66" charset="0"/>
              </a:rPr>
              <a:t>de in i virvlande ljus.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44" y="3146973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944205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 landar i Smurfarnas värld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36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600" b="1" i="1" dirty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>
                <a:latin typeface="Comic Sans MS" panose="030F0702030302020204" pitchFamily="66" charset="0"/>
              </a:rPr>
              <a:t>Linus och Mira landade rakt i en färgglad by full av små blå varelser med vita mössor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Vi är... i SMURFBYN?! sa Mira förbluffat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En gammal smurf med vit skägg och lugn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röst </a:t>
            </a:r>
            <a:r>
              <a:rPr lang="sv-SE" sz="2200" dirty="0">
                <a:latin typeface="Comic Sans MS" panose="030F0702030302020204" pitchFamily="66" charset="0"/>
              </a:rPr>
              <a:t>kom fram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Jag är Gammelsmurfen, och ni har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kallats </a:t>
            </a:r>
            <a:r>
              <a:rPr lang="sv-SE" sz="2200" dirty="0">
                <a:latin typeface="Comic Sans MS" panose="030F0702030302020204" pitchFamily="66" charset="0"/>
              </a:rPr>
              <a:t>hit för att hjälpa oss.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Gargamel </a:t>
            </a:r>
            <a:r>
              <a:rPr lang="sv-SE" sz="2200" dirty="0">
                <a:latin typeface="Comic Sans MS" panose="030F0702030302020204" pitchFamily="66" charset="0"/>
              </a:rPr>
              <a:t>– den elake trollkarlen – har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spridit </a:t>
            </a:r>
            <a:r>
              <a:rPr lang="sv-SE" sz="2200" dirty="0">
                <a:latin typeface="Comic Sans MS" panose="030F0702030302020204" pitchFamily="66" charset="0"/>
              </a:rPr>
              <a:t>förvirring i Smurfarnas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matteböcker</a:t>
            </a:r>
            <a:r>
              <a:rPr lang="sv-SE" sz="2200" dirty="0">
                <a:latin typeface="Comic Sans MS" panose="030F0702030302020204" pitchFamily="66" charset="0"/>
              </a:rPr>
              <a:t>! Bara ni kan hjälpa oss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rädda </a:t>
            </a:r>
            <a:r>
              <a:rPr lang="sv-SE" sz="2200" dirty="0">
                <a:latin typeface="Comic Sans MS" panose="030F0702030302020204" pitchFamily="66" charset="0"/>
              </a:rPr>
              <a:t>våra bråkkunskaper och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ta </a:t>
            </a:r>
            <a:r>
              <a:rPr lang="sv-SE" sz="2200" dirty="0">
                <a:latin typeface="Comic Sans MS" panose="030F0702030302020204" pitchFamily="66" charset="0"/>
              </a:rPr>
              <a:t>er hem igen.</a:t>
            </a:r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5" name="Picture 3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88" y="3146569"/>
            <a:ext cx="4829779" cy="32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61" y="160337"/>
            <a:ext cx="2884170" cy="28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5448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– Gammelsmurfens Bråkbok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📘 </a:t>
            </a:r>
            <a:r>
              <a:rPr lang="sv-SE" sz="2200" dirty="0">
                <a:latin typeface="Comic Sans MS" panose="030F0702030302020204" pitchFamily="66" charset="0"/>
              </a:rPr>
              <a:t>"Mina magiska bråkrecept är utsuddade! Ni måste återskapa dem i både bråk- och decimalform innan smurfbiblioteket försvinner!"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Skriv följande i både bråkform och decimalform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pPr marL="457200" indent="-457200">
              <a:buFont typeface="+mj-lt"/>
              <a:buAutoNum type="alphaUcPeriod"/>
            </a:pPr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Hälften</a:t>
            </a:r>
          </a:p>
          <a:p>
            <a:pPr marL="457200" indent="-457200">
              <a:buFont typeface="+mj-lt"/>
              <a:buAutoNum type="alphaUcPeriod"/>
            </a:pPr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 fjärdedel</a:t>
            </a:r>
          </a:p>
          <a:p>
            <a:pPr marL="457200" indent="-457200">
              <a:buFont typeface="+mj-lt"/>
              <a:buAutoNum type="alphaUcPeriod"/>
            </a:pPr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Tre fjärdedelar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Linus </a:t>
            </a:r>
            <a:r>
              <a:rPr lang="sv-SE" sz="2200" dirty="0">
                <a:latin typeface="Comic Sans MS" panose="030F0702030302020204" pitchFamily="66" charset="0"/>
              </a:rPr>
              <a:t>viskar: "Det här klarar vi – vi kan platsvärde!"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650183" y="5047872"/>
            <a:ext cx="545037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</a:t>
            </a:r>
            <a:r>
              <a:rPr lang="sv-SE" sz="2200" dirty="0" smtClean="0">
                <a:latin typeface="Comic Sans MS" panose="030F0702030302020204" pitchFamily="66" charset="0"/>
              </a:rPr>
              <a:t>ropar</a:t>
            </a:r>
            <a:r>
              <a:rPr lang="sv-SE" sz="2200" dirty="0">
                <a:latin typeface="Comic Sans MS" panose="030F0702030302020204" pitchFamily="66" charset="0"/>
              </a:rPr>
              <a:t>: </a:t>
            </a:r>
            <a:r>
              <a:rPr lang="sv-SE" sz="2200" dirty="0" smtClean="0">
                <a:latin typeface="Comic Sans MS" panose="030F0702030302020204" pitchFamily="66" charset="0"/>
              </a:rPr>
              <a:t>”Tack för hjälpen kära vänner"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Gammelsmurfen skrattar vänligt.</a:t>
            </a:r>
          </a:p>
          <a:p>
            <a:r>
              <a:rPr lang="sv-SE" sz="22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✅ Boken glöder – och första portalen öppnas!</a:t>
            </a:r>
            <a:endParaRPr lang="sv-SE" sz="2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61" y="132972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3117272" y="5267368"/>
            <a:ext cx="17075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v-SE" sz="2200" dirty="0">
                <a:latin typeface="Comic Sans MS" panose="030F0702030302020204" pitchFamily="66" charset="0"/>
              </a:rPr>
              <a:t> </a:t>
            </a:r>
            <a:r>
              <a:rPr lang="sv-SE" sz="2200" dirty="0" smtClean="0">
                <a:latin typeface="Comic Sans MS" panose="030F0702030302020204" pitchFamily="66" charset="0"/>
              </a:rPr>
              <a:t>½ </a:t>
            </a:r>
            <a:r>
              <a:rPr lang="sv-SE" sz="2200" dirty="0">
                <a:latin typeface="Comic Sans MS" panose="030F0702030302020204" pitchFamily="66" charset="0"/>
              </a:rPr>
              <a:t>= 0,5</a:t>
            </a:r>
          </a:p>
          <a:p>
            <a:pPr marL="342900" indent="-342900">
              <a:buFont typeface="+mj-lt"/>
              <a:buAutoNum type="alphaUcPeriod"/>
            </a:pPr>
            <a:r>
              <a:rPr lang="sv-SE" sz="2200" dirty="0">
                <a:latin typeface="Comic Sans MS" panose="030F0702030302020204" pitchFamily="66" charset="0"/>
              </a:rPr>
              <a:t> </a:t>
            </a:r>
            <a:r>
              <a:rPr lang="sv-SE" sz="2200" dirty="0" smtClean="0">
                <a:latin typeface="Comic Sans MS" panose="030F0702030302020204" pitchFamily="66" charset="0"/>
              </a:rPr>
              <a:t>¼ </a:t>
            </a:r>
            <a:r>
              <a:rPr lang="sv-SE" sz="2200" dirty="0">
                <a:latin typeface="Comic Sans MS" panose="030F0702030302020204" pitchFamily="66" charset="0"/>
              </a:rPr>
              <a:t>= 0,25</a:t>
            </a:r>
          </a:p>
          <a:p>
            <a:pPr marL="342900" indent="-342900">
              <a:buFont typeface="+mj-lt"/>
              <a:buAutoNum type="alphaUcPeriod"/>
            </a:pPr>
            <a:r>
              <a:rPr lang="sv-SE" sz="2200" dirty="0" smtClean="0">
                <a:latin typeface="Comic Sans MS" panose="030F0702030302020204" pitchFamily="66" charset="0"/>
              </a:rPr>
              <a:t> ¾ </a:t>
            </a:r>
            <a:r>
              <a:rPr lang="sv-SE" sz="2200" dirty="0">
                <a:latin typeface="Comic Sans MS" panose="030F0702030302020204" pitchFamily="66" charset="0"/>
              </a:rPr>
              <a:t>= 0,75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665728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2 – Smurfans Vattenväg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Smurfan</a:t>
            </a:r>
            <a:r>
              <a:rPr lang="sv-SE" sz="2200" dirty="0">
                <a:latin typeface="Comic Sans MS" panose="030F0702030302020204" pitchFamily="66" charset="0"/>
              </a:rPr>
              <a:t>, den kloka och omtänksamma smurfen, står vid ett vattensystem som snart kommer översvämma hela byn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Vattnet rinner ut med </a:t>
            </a:r>
            <a:r>
              <a:rPr lang="sv-SE" sz="2200" dirty="0" smtClean="0">
                <a:latin typeface="Comic Sans MS" panose="030F0702030302020204" pitchFamily="66" charset="0"/>
              </a:rPr>
              <a:t>tusendelar </a:t>
            </a:r>
            <a:r>
              <a:rPr lang="sv-SE" sz="2200" dirty="0">
                <a:latin typeface="Comic Sans MS" panose="030F0702030302020204" pitchFamily="66" charset="0"/>
              </a:rPr>
              <a:t>varje sekund, </a:t>
            </a:r>
            <a:r>
              <a:rPr lang="sv-SE" sz="2200" dirty="0" smtClean="0">
                <a:latin typeface="Comic Sans MS" panose="030F0702030302020204" pitchFamily="66" charset="0"/>
              </a:rPr>
              <a:t>med hundradelar varje tio sekunder och med tiondelar varje hundra sekund. </a:t>
            </a:r>
            <a:r>
              <a:rPr lang="sv-SE" sz="2200" dirty="0">
                <a:latin typeface="Comic Sans MS" panose="030F0702030302020204" pitchFamily="66" charset="0"/>
              </a:rPr>
              <a:t>M</a:t>
            </a:r>
            <a:r>
              <a:rPr lang="sv-SE" sz="2200" dirty="0" smtClean="0">
                <a:latin typeface="Comic Sans MS" panose="030F0702030302020204" pitchFamily="66" charset="0"/>
              </a:rPr>
              <a:t>en </a:t>
            </a:r>
            <a:r>
              <a:rPr lang="sv-SE" sz="2200" dirty="0">
                <a:latin typeface="Comic Sans MS" panose="030F0702030302020204" pitchFamily="66" charset="0"/>
              </a:rPr>
              <a:t>röret är märkt med bråkform. Jag behöver hjälp</a:t>
            </a:r>
            <a:r>
              <a:rPr lang="sv-SE" sz="2200" dirty="0" smtClean="0">
                <a:latin typeface="Comic Sans MS" panose="030F0702030302020204" pitchFamily="66" charset="0"/>
              </a:rPr>
              <a:t>!!!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Låt oss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upprepa!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Skriv följande i bråkform:</a:t>
            </a:r>
          </a:p>
          <a:p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Två tusendelar</a:t>
            </a:r>
            <a:endParaRPr lang="sv-SE" sz="2200" b="1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Två hundradelar</a:t>
            </a:r>
            <a:endParaRPr lang="sv-SE" sz="2200" b="1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200" b="1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Två tiondelar</a:t>
            </a:r>
            <a:endParaRPr lang="sv-SE" sz="2200" b="1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854024" y="4700033"/>
            <a:ext cx="51412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När Mira hörde er, upprepade hon: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“Röret rinner med </a:t>
            </a:r>
            <a:r>
              <a:rPr lang="sv-SE" sz="2200" dirty="0" smtClean="0">
                <a:latin typeface="Comic Sans MS" panose="030F0702030302020204" pitchFamily="66" charset="0"/>
              </a:rPr>
              <a:t>2/1000 varje sekund, med 2/100 varje 10 sekunder och med 2/10 varje 100 sekunder!”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✅ Smurfan ler: “Tack, mattehjältar! Ni räddade min frisyr!”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-21000" contras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2183" y="3788525"/>
            <a:ext cx="5058481" cy="143847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74" y="321703"/>
            <a:ext cx="4186060" cy="418606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30" y="5298472"/>
            <a:ext cx="1482474" cy="14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79246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💪 Uppdrag 3 – Starksmurfens Vikter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Plötsligt </a:t>
            </a:r>
            <a:r>
              <a:rPr lang="sv-SE" sz="2200" dirty="0">
                <a:latin typeface="Comic Sans MS" panose="030F0702030302020204" pitchFamily="66" charset="0"/>
              </a:rPr>
              <a:t>hörs ett duns. Starksmurf, den superstarka men otåliga smurfen, försöker lyfta stenblock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Jag lyfter bara upp till ⅗ av ett ton, men varje sten väger 0,2 ton. Hur </a:t>
            </a:r>
            <a:r>
              <a:rPr lang="sv-SE" sz="2200" dirty="0" smtClean="0">
                <a:latin typeface="Comic Sans MS" panose="030F0702030302020204" pitchFamily="66" charset="0"/>
              </a:rPr>
              <a:t>många stenar </a:t>
            </a:r>
            <a:r>
              <a:rPr lang="sv-SE" sz="2200" dirty="0">
                <a:latin typeface="Comic Sans MS" panose="030F0702030302020204" pitchFamily="66" charset="0"/>
              </a:rPr>
              <a:t>kan jag ta?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708853" y="4469257"/>
            <a:ext cx="557716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räknar snabbt: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0,2 = 2/10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⅗ = 6/10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6 ÷ 2 = 3 stenar</a:t>
            </a: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✅ Starksmurf slår sig för bröstet:</a:t>
            </a: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"Jag visste att ni var starka – i huvudet!”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43" y="411268"/>
            <a:ext cx="3692594" cy="369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34057" y="3439887"/>
            <a:ext cx="3581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Hjälpfråga: 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Om en femtedel är lika med 0,2</a:t>
            </a:r>
          </a:p>
          <a:p>
            <a:r>
              <a:rPr lang="sv-SE" dirty="0">
                <a:latin typeface="Comic Sans MS" panose="030F0702030302020204" pitchFamily="66" charset="0"/>
              </a:rPr>
              <a:t>h</a:t>
            </a:r>
            <a:r>
              <a:rPr lang="sv-SE" dirty="0" smtClean="0">
                <a:latin typeface="Comic Sans MS" panose="030F0702030302020204" pitchFamily="66" charset="0"/>
              </a:rPr>
              <a:t>ur mycket är tre femtedelar?</a:t>
            </a:r>
            <a:endParaRPr lang="sv-SE" dirty="0">
              <a:latin typeface="Comic Sans MS" panose="030F0702030302020204" pitchFamily="66" charset="0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95" y="4775338"/>
            <a:ext cx="2987212" cy="16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7317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4 – Latsmurfens Sömnbråk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Latsmurfen </a:t>
            </a:r>
            <a:r>
              <a:rPr lang="sv-SE" sz="2200" dirty="0">
                <a:latin typeface="Comic Sans MS" panose="030F0702030302020204" pitchFamily="66" charset="0"/>
              </a:rPr>
              <a:t>ligger och sover på en hängmatta med en väckarklocka som blinkar i bråkform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Uuuugh... jag vill </a:t>
            </a:r>
            <a:r>
              <a:rPr lang="sv-SE" sz="2200" dirty="0" smtClean="0">
                <a:latin typeface="Comic Sans MS" panose="030F0702030302020204" pitchFamily="66" charset="0"/>
              </a:rPr>
              <a:t>sova 3/4 </a:t>
            </a:r>
            <a:r>
              <a:rPr lang="sv-SE" sz="2200" dirty="0">
                <a:latin typeface="Comic Sans MS" panose="030F0702030302020204" pitchFamily="66" charset="0"/>
              </a:rPr>
              <a:t>av dygnet... hur många timmar är det? stönar han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513983" y="4321653"/>
            <a:ext cx="4948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räknar: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1 dygn = 24 timmar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3/4 </a:t>
            </a:r>
            <a:r>
              <a:rPr lang="sv-SE" sz="2200" dirty="0">
                <a:latin typeface="Comic Sans MS" panose="030F0702030302020204" pitchFamily="66" charset="0"/>
              </a:rPr>
              <a:t>× 24 = </a:t>
            </a:r>
            <a:r>
              <a:rPr lang="sv-SE" sz="2200" dirty="0" smtClean="0">
                <a:latin typeface="Comic Sans MS" panose="030F0702030302020204" pitchFamily="66" charset="0"/>
              </a:rPr>
              <a:t>18 </a:t>
            </a:r>
            <a:r>
              <a:rPr lang="sv-SE" sz="2200" dirty="0">
                <a:latin typeface="Comic Sans MS" panose="030F0702030302020204" pitchFamily="66" charset="0"/>
              </a:rPr>
              <a:t>timmar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“Du får sova </a:t>
            </a:r>
            <a:r>
              <a:rPr lang="sv-SE" sz="2200" dirty="0" smtClean="0">
                <a:latin typeface="Comic Sans MS" panose="030F0702030302020204" pitchFamily="66" charset="0"/>
              </a:rPr>
              <a:t>18 timmar!”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✅ Latsmurfen suckar nöjt och snarkar vidare.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650683" y="2882934"/>
            <a:ext cx="4374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Hjälpfråga: </a:t>
            </a:r>
          </a:p>
          <a:p>
            <a:r>
              <a:rPr lang="sv-SE" dirty="0" smtClean="0">
                <a:latin typeface="Comic Sans MS" panose="030F0702030302020204" pitchFamily="66" charset="0"/>
              </a:rPr>
              <a:t>Hur mycket är en fjärdedel av dygnet?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21" y="314499"/>
            <a:ext cx="3882044" cy="3882044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0" y="3628852"/>
            <a:ext cx="3557778" cy="322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84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5290" y="128998"/>
            <a:ext cx="68506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Uppdrag 5 – Glasögonsmurfens Glastabell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Glasögonsmurfen</a:t>
            </a:r>
            <a:r>
              <a:rPr lang="sv-SE" sz="2200" dirty="0">
                <a:latin typeface="Comic Sans MS" panose="030F0702030302020204" pitchFamily="66" charset="0"/>
              </a:rPr>
              <a:t>, smart men ganska jobbig, visar upp en trasig glastabell där decimaler är felplacerade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FEL FEL FEL! Decimalerna måste vara i rätt platsvärde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Tal att </a:t>
            </a:r>
            <a:r>
              <a:rPr lang="sv-SE" sz="2200" dirty="0" smtClean="0">
                <a:latin typeface="Comic Sans MS" panose="030F0702030302020204" pitchFamily="66" charset="0"/>
              </a:rPr>
              <a:t>sortera rätt: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•	1/10 = </a:t>
            </a:r>
            <a:r>
              <a:rPr lang="sv-SE" sz="2200" dirty="0" smtClean="0">
                <a:latin typeface="Comic Sans MS" panose="030F0702030302020204" pitchFamily="66" charset="0"/>
              </a:rPr>
              <a:t>0,001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•	</a:t>
            </a:r>
            <a:r>
              <a:rPr lang="sv-SE" sz="2200" dirty="0" smtClean="0">
                <a:latin typeface="Comic Sans MS" panose="030F0702030302020204" pitchFamily="66" charset="0"/>
              </a:rPr>
              <a:t>2/100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0,2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•	</a:t>
            </a:r>
            <a:r>
              <a:rPr lang="sv-SE" sz="2200" dirty="0" smtClean="0">
                <a:latin typeface="Comic Sans MS" panose="030F0702030302020204" pitchFamily="66" charset="0"/>
              </a:rPr>
              <a:t>3/1000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0,03 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243600" y="4953421"/>
            <a:ext cx="494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✅ </a:t>
            </a:r>
            <a:r>
              <a:rPr lang="sv-SE" sz="22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 har placerat </a:t>
            </a:r>
            <a:r>
              <a:rPr lang="sv-SE" sz="2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allt rätt. </a:t>
            </a:r>
            <a:r>
              <a:rPr lang="sv-SE" sz="2200" dirty="0">
                <a:latin typeface="Comic Sans MS" panose="030F0702030302020204" pitchFamily="66" charset="0"/>
              </a:rPr>
              <a:t>Glasögonsmurfen klappar i händerna: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“</a:t>
            </a:r>
            <a:r>
              <a:rPr lang="sv-SE" sz="2200" dirty="0">
                <a:latin typeface="Comic Sans MS" panose="030F0702030302020204" pitchFamily="66" charset="0"/>
              </a:rPr>
              <a:t>Utmärkt! Äntligen någon som förstår logik!”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203" y="458457"/>
            <a:ext cx="4234728" cy="423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3" y="4953421"/>
            <a:ext cx="1975279" cy="15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4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3602" y="87434"/>
            <a:ext cx="750380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Finalen – Gargamel och Bråkfällan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når slutet av byn där Gargamel lurar bakom en sten med sin katt Azrael vid sin sida. Han fnyser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Jag ska fånga smurfarna och förvandla er till bråk! </a:t>
            </a:r>
            <a:r>
              <a:rPr lang="sv-SE" sz="2200" dirty="0" smtClean="0">
                <a:latin typeface="Comic Sans MS" panose="030F0702030302020204" pitchFamily="66" charset="0"/>
              </a:rPr>
              <a:t>😈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Trycker ni fel på bråkknapparna, stängs portalen... FÖR ALLTID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marken blinkar tre knappar: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0,2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⅓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•	0,25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73601" y="4981081"/>
            <a:ext cx="50663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 smtClean="0">
                <a:latin typeface="Comic Sans MS" panose="030F0702030302020204" pitchFamily="66" charset="0"/>
              </a:rPr>
              <a:t>Gargamel frågade först: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”Tryck på knappen som visar en fjärdedel och sen på knappen som visar en femtedel! Sist svara på frågan: vad visar tredje knappen?”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86" y="154392"/>
            <a:ext cx="3853065" cy="38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383033" y="5996744"/>
            <a:ext cx="653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✅ Knapparna lyser grönt.</a:t>
            </a:r>
            <a:r>
              <a:rPr lang="sv-SE" sz="2200" dirty="0">
                <a:latin typeface="Comic Sans MS" panose="030F0702030302020204" pitchFamily="66" charset="0"/>
              </a:rPr>
              <a:t> Gargamel skriker “NEJ!!” och Azrael hoppar iväg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70" y="3361814"/>
            <a:ext cx="3877172" cy="25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0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22424</TotalTime>
  <Words>857</Words>
  <Application>Microsoft Office PowerPoint</Application>
  <PresentationFormat>Bredbild</PresentationFormat>
  <Paragraphs>138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Chiller</vt:lpstr>
      <vt:lpstr>Comic Sans MS</vt:lpstr>
      <vt:lpstr>Office-tema</vt:lpstr>
      <vt:lpstr>Bråkportalen – Äventyr i Smurfarnas värld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483</cp:revision>
  <dcterms:created xsi:type="dcterms:W3CDTF">2024-08-25T10:58:17Z</dcterms:created>
  <dcterms:modified xsi:type="dcterms:W3CDTF">2025-07-24T19:33:48Z</dcterms:modified>
</cp:coreProperties>
</file>