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v-SE" smtClean="0"/>
              <a:t>Klicka här för att ändra format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en-US" dirty="0"/>
          </a:p>
        </p:txBody>
      </p:sp>
      <p:sp>
        <p:nvSpPr>
          <p:cNvPr id="4" name="Date Placeholder 3"/>
          <p:cNvSpPr>
            <a:spLocks noGrp="1"/>
          </p:cNvSpPr>
          <p:nvPr>
            <p:ph type="dt" sz="half" idx="10"/>
          </p:nvPr>
        </p:nvSpPr>
        <p:spPr/>
        <p:txBody>
          <a:bodyPr/>
          <a:lstStyle/>
          <a:p>
            <a:fld id="{4CECE529-DB88-416A-86A5-E7066CDFDBEF}" type="datetimeFigureOut">
              <a:rPr lang="sv-SE" smtClean="0"/>
              <a:t>2025-06-24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73DDFBC-7956-41AB-8FEA-3BA857AD665A}" type="slidenum">
              <a:rPr lang="sv-SE" smtClean="0"/>
              <a:t>‹#›</a:t>
            </a:fld>
            <a:endParaRPr lang="sv-SE"/>
          </a:p>
        </p:txBody>
      </p:sp>
    </p:spTree>
    <p:extLst>
      <p:ext uri="{BB962C8B-B14F-4D97-AF65-F5344CB8AC3E}">
        <p14:creationId xmlns:p14="http://schemas.microsoft.com/office/powerpoint/2010/main" val="135200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4CECE529-DB88-416A-86A5-E7066CDFDBEF}" type="datetimeFigureOut">
              <a:rPr lang="sv-SE" smtClean="0"/>
              <a:t>2025-06-24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73DDFBC-7956-41AB-8FEA-3BA857AD665A}" type="slidenum">
              <a:rPr lang="sv-SE" smtClean="0"/>
              <a:t>‹#›</a:t>
            </a:fld>
            <a:endParaRPr lang="sv-SE"/>
          </a:p>
        </p:txBody>
      </p:sp>
    </p:spTree>
    <p:extLst>
      <p:ext uri="{BB962C8B-B14F-4D97-AF65-F5344CB8AC3E}">
        <p14:creationId xmlns:p14="http://schemas.microsoft.com/office/powerpoint/2010/main" val="237073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smtClean="0"/>
              <a:t>Klicka här för att ändra format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smtClean="0"/>
              <a:t>Redigera format för bakgrundstext</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4CECE529-DB88-416A-86A5-E7066CDFDBEF}" type="datetimeFigureOut">
              <a:rPr lang="sv-SE" smtClean="0"/>
              <a:t>2025-06-24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73DDFBC-7956-41AB-8FEA-3BA857AD665A}" type="slidenum">
              <a:rPr lang="sv-SE" smtClean="0"/>
              <a:t>‹#›</a:t>
            </a:fld>
            <a:endParaRPr lang="sv-S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50557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4CECE529-DB88-416A-86A5-E7066CDFDBEF}" type="datetimeFigureOut">
              <a:rPr lang="sv-SE" smtClean="0"/>
              <a:t>2025-06-24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73DDFBC-7956-41AB-8FEA-3BA857AD665A}" type="slidenum">
              <a:rPr lang="sv-SE" smtClean="0"/>
              <a:t>‹#›</a:t>
            </a:fld>
            <a:endParaRPr lang="sv-SE"/>
          </a:p>
        </p:txBody>
      </p:sp>
    </p:spTree>
    <p:extLst>
      <p:ext uri="{BB962C8B-B14F-4D97-AF65-F5344CB8AC3E}">
        <p14:creationId xmlns:p14="http://schemas.microsoft.com/office/powerpoint/2010/main" val="2447859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smtClean="0"/>
              <a:t>Klicka här för att ändra 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smtClean="0"/>
              <a:t>Redigera format för bakgrundstext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4CECE529-DB88-416A-86A5-E7066CDFDBEF}" type="datetimeFigureOut">
              <a:rPr lang="sv-SE" smtClean="0"/>
              <a:t>2025-06-24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73DDFBC-7956-41AB-8FEA-3BA857AD665A}"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29505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v-SE" smtClean="0"/>
              <a:t>Klicka här för att ändra 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smtClean="0"/>
              <a:t>Redigera format för bakgrundstext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4CECE529-DB88-416A-86A5-E7066CDFDBEF}" type="datetimeFigureOut">
              <a:rPr lang="sv-SE" smtClean="0"/>
              <a:t>2025-06-24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73DDFBC-7956-41AB-8FEA-3BA857AD665A}" type="slidenum">
              <a:rPr lang="sv-SE" smtClean="0"/>
              <a:t>‹#›</a:t>
            </a:fld>
            <a:endParaRPr lang="sv-SE"/>
          </a:p>
        </p:txBody>
      </p:sp>
    </p:spTree>
    <p:extLst>
      <p:ext uri="{BB962C8B-B14F-4D97-AF65-F5344CB8AC3E}">
        <p14:creationId xmlns:p14="http://schemas.microsoft.com/office/powerpoint/2010/main" val="1947149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4CECE529-DB88-416A-86A5-E7066CDFDBEF}" type="datetimeFigureOut">
              <a:rPr lang="sv-SE" smtClean="0"/>
              <a:t>2025-06-24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73DDFBC-7956-41AB-8FEA-3BA857AD665A}" type="slidenum">
              <a:rPr lang="sv-SE" smtClean="0"/>
              <a:t>‹#›</a:t>
            </a:fld>
            <a:endParaRPr lang="sv-SE"/>
          </a:p>
        </p:txBody>
      </p:sp>
    </p:spTree>
    <p:extLst>
      <p:ext uri="{BB962C8B-B14F-4D97-AF65-F5344CB8AC3E}">
        <p14:creationId xmlns:p14="http://schemas.microsoft.com/office/powerpoint/2010/main" val="587686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4CECE529-DB88-416A-86A5-E7066CDFDBEF}" type="datetimeFigureOut">
              <a:rPr lang="sv-SE" smtClean="0"/>
              <a:t>2025-06-24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73DDFBC-7956-41AB-8FEA-3BA857AD665A}" type="slidenum">
              <a:rPr lang="sv-SE" smtClean="0"/>
              <a:t>‹#›</a:t>
            </a:fld>
            <a:endParaRPr lang="sv-SE"/>
          </a:p>
        </p:txBody>
      </p:sp>
    </p:spTree>
    <p:extLst>
      <p:ext uri="{BB962C8B-B14F-4D97-AF65-F5344CB8AC3E}">
        <p14:creationId xmlns:p14="http://schemas.microsoft.com/office/powerpoint/2010/main" val="208330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4CECE529-DB88-416A-86A5-E7066CDFDBEF}" type="datetimeFigureOut">
              <a:rPr lang="sv-SE" smtClean="0"/>
              <a:t>2025-06-24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73DDFBC-7956-41AB-8FEA-3BA857AD665A}" type="slidenum">
              <a:rPr lang="sv-SE" smtClean="0"/>
              <a:t>‹#›</a:t>
            </a:fld>
            <a:endParaRPr lang="sv-SE"/>
          </a:p>
        </p:txBody>
      </p:sp>
    </p:spTree>
    <p:extLst>
      <p:ext uri="{BB962C8B-B14F-4D97-AF65-F5344CB8AC3E}">
        <p14:creationId xmlns:p14="http://schemas.microsoft.com/office/powerpoint/2010/main" val="418198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4CECE529-DB88-416A-86A5-E7066CDFDBEF}" type="datetimeFigureOut">
              <a:rPr lang="sv-SE" smtClean="0"/>
              <a:t>2025-06-24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73DDFBC-7956-41AB-8FEA-3BA857AD665A}" type="slidenum">
              <a:rPr lang="sv-SE" smtClean="0"/>
              <a:t>‹#›</a:t>
            </a:fld>
            <a:endParaRPr lang="sv-SE"/>
          </a:p>
        </p:txBody>
      </p:sp>
    </p:spTree>
    <p:extLst>
      <p:ext uri="{BB962C8B-B14F-4D97-AF65-F5344CB8AC3E}">
        <p14:creationId xmlns:p14="http://schemas.microsoft.com/office/powerpoint/2010/main" val="259389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4CECE529-DB88-416A-86A5-E7066CDFDBEF}" type="datetimeFigureOut">
              <a:rPr lang="sv-SE" smtClean="0"/>
              <a:t>2025-06-24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73DDFBC-7956-41AB-8FEA-3BA857AD665A}" type="slidenum">
              <a:rPr lang="sv-SE" smtClean="0"/>
              <a:t>‹#›</a:t>
            </a:fld>
            <a:endParaRPr lang="sv-SE"/>
          </a:p>
        </p:txBody>
      </p:sp>
    </p:spTree>
    <p:extLst>
      <p:ext uri="{BB962C8B-B14F-4D97-AF65-F5344CB8AC3E}">
        <p14:creationId xmlns:p14="http://schemas.microsoft.com/office/powerpoint/2010/main" val="4540010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4CECE529-DB88-416A-86A5-E7066CDFDBEF}" type="datetimeFigureOut">
              <a:rPr lang="sv-SE" smtClean="0"/>
              <a:t>2025-06-24</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E73DDFBC-7956-41AB-8FEA-3BA857AD665A}" type="slidenum">
              <a:rPr lang="sv-SE" smtClean="0"/>
              <a:t>‹#›</a:t>
            </a:fld>
            <a:endParaRPr lang="sv-SE"/>
          </a:p>
        </p:txBody>
      </p:sp>
    </p:spTree>
    <p:extLst>
      <p:ext uri="{BB962C8B-B14F-4D97-AF65-F5344CB8AC3E}">
        <p14:creationId xmlns:p14="http://schemas.microsoft.com/office/powerpoint/2010/main" val="232548962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4CECE529-DB88-416A-86A5-E7066CDFDBEF}" type="datetimeFigureOut">
              <a:rPr lang="sv-SE" smtClean="0"/>
              <a:t>2025-06-24</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E73DDFBC-7956-41AB-8FEA-3BA857AD665A}" type="slidenum">
              <a:rPr lang="sv-SE" smtClean="0"/>
              <a:t>‹#›</a:t>
            </a:fld>
            <a:endParaRPr lang="sv-SE"/>
          </a:p>
        </p:txBody>
      </p:sp>
    </p:spTree>
    <p:extLst>
      <p:ext uri="{BB962C8B-B14F-4D97-AF65-F5344CB8AC3E}">
        <p14:creationId xmlns:p14="http://schemas.microsoft.com/office/powerpoint/2010/main" val="289501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CE529-DB88-416A-86A5-E7066CDFDBEF}" type="datetimeFigureOut">
              <a:rPr lang="sv-SE" smtClean="0"/>
              <a:t>2025-06-24</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E73DDFBC-7956-41AB-8FEA-3BA857AD665A}" type="slidenum">
              <a:rPr lang="sv-SE" smtClean="0"/>
              <a:t>‹#›</a:t>
            </a:fld>
            <a:endParaRPr lang="sv-SE"/>
          </a:p>
        </p:txBody>
      </p:sp>
    </p:spTree>
    <p:extLst>
      <p:ext uri="{BB962C8B-B14F-4D97-AF65-F5344CB8AC3E}">
        <p14:creationId xmlns:p14="http://schemas.microsoft.com/office/powerpoint/2010/main" val="135451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v-SE" smtClean="0"/>
              <a:t>Klicka här för att ändra format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4CECE529-DB88-416A-86A5-E7066CDFDBEF}" type="datetimeFigureOut">
              <a:rPr lang="sv-SE" smtClean="0"/>
              <a:t>2025-06-24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73DDFBC-7956-41AB-8FEA-3BA857AD665A}" type="slidenum">
              <a:rPr lang="sv-SE" smtClean="0"/>
              <a:t>‹#›</a:t>
            </a:fld>
            <a:endParaRPr lang="sv-SE"/>
          </a:p>
        </p:txBody>
      </p:sp>
    </p:spTree>
    <p:extLst>
      <p:ext uri="{BB962C8B-B14F-4D97-AF65-F5344CB8AC3E}">
        <p14:creationId xmlns:p14="http://schemas.microsoft.com/office/powerpoint/2010/main" val="9891037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4CECE529-DB88-416A-86A5-E7066CDFDBEF}" type="datetimeFigureOut">
              <a:rPr lang="sv-SE" smtClean="0"/>
              <a:t>2025-06-24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73DDFBC-7956-41AB-8FEA-3BA857AD665A}" type="slidenum">
              <a:rPr lang="sv-SE" smtClean="0"/>
              <a:t>‹#›</a:t>
            </a:fld>
            <a:endParaRPr lang="sv-SE"/>
          </a:p>
        </p:txBody>
      </p:sp>
    </p:spTree>
    <p:extLst>
      <p:ext uri="{BB962C8B-B14F-4D97-AF65-F5344CB8AC3E}">
        <p14:creationId xmlns:p14="http://schemas.microsoft.com/office/powerpoint/2010/main" val="1520109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ECE529-DB88-416A-86A5-E7066CDFDBEF}" type="datetimeFigureOut">
              <a:rPr lang="sv-SE" smtClean="0"/>
              <a:t>2025-06-24</a:t>
            </a:fld>
            <a:endParaRPr lang="sv-S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3DDFBC-7956-41AB-8FEA-3BA857AD665A}" type="slidenum">
              <a:rPr lang="sv-SE" smtClean="0"/>
              <a:t>‹#›</a:t>
            </a:fld>
            <a:endParaRPr lang="sv-SE"/>
          </a:p>
        </p:txBody>
      </p:sp>
    </p:spTree>
    <p:extLst>
      <p:ext uri="{BB962C8B-B14F-4D97-AF65-F5344CB8AC3E}">
        <p14:creationId xmlns:p14="http://schemas.microsoft.com/office/powerpoint/2010/main" val="39790199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15388" y="598517"/>
            <a:ext cx="8869681" cy="5675062"/>
          </a:xfrm>
        </p:spPr>
        <p:txBody>
          <a:bodyPr>
            <a:noAutofit/>
          </a:bodyPr>
          <a:lstStyle/>
          <a:p>
            <a:pPr algn="ctr"/>
            <a:r>
              <a:rPr lang="sv-SE" sz="8800" b="1" dirty="0" smtClean="0">
                <a:solidFill>
                  <a:schemeClr val="accent2"/>
                </a:solidFill>
                <a:latin typeface="Comic Sans MS" panose="030F0702030302020204" pitchFamily="66" charset="0"/>
              </a:rPr>
              <a:t>Även</a:t>
            </a:r>
            <a:r>
              <a:rPr lang="sv-SE" sz="8800" b="1" dirty="0" smtClean="0">
                <a:solidFill>
                  <a:srgbClr val="0070C0"/>
                </a:solidFill>
                <a:latin typeface="Comic Sans MS" panose="030F0702030302020204" pitchFamily="66" charset="0"/>
              </a:rPr>
              <a:t>tyr</a:t>
            </a:r>
            <a:r>
              <a:rPr lang="sv-SE" sz="8800" b="1" dirty="0" smtClean="0">
                <a:latin typeface="Comic Sans MS" panose="030F0702030302020204" pitchFamily="66" charset="0"/>
              </a:rPr>
              <a:t> </a:t>
            </a:r>
            <a:r>
              <a:rPr lang="sv-SE" sz="8800" b="1" dirty="0" smtClean="0">
                <a:solidFill>
                  <a:srgbClr val="002060"/>
                </a:solidFill>
                <a:latin typeface="Comic Sans MS" panose="030F0702030302020204" pitchFamily="66" charset="0"/>
              </a:rPr>
              <a:t>i</a:t>
            </a:r>
            <a:r>
              <a:rPr lang="sv-SE" sz="8800" b="1" dirty="0" smtClean="0">
                <a:latin typeface="Comic Sans MS" panose="030F0702030302020204" pitchFamily="66" charset="0"/>
              </a:rPr>
              <a:t> </a:t>
            </a:r>
            <a:br>
              <a:rPr lang="sv-SE" sz="8800" b="1" dirty="0" smtClean="0">
                <a:latin typeface="Comic Sans MS" panose="030F0702030302020204" pitchFamily="66" charset="0"/>
              </a:rPr>
            </a:br>
            <a:r>
              <a:rPr lang="sv-SE" sz="8800" b="1" dirty="0" smtClean="0">
                <a:solidFill>
                  <a:srgbClr val="7030A0"/>
                </a:solidFill>
                <a:latin typeface="Comic Sans MS" panose="030F0702030302020204" pitchFamily="66" charset="0"/>
              </a:rPr>
              <a:t>Matte</a:t>
            </a:r>
            <a:r>
              <a:rPr lang="sv-SE" sz="8800" b="1" dirty="0" smtClean="0">
                <a:solidFill>
                  <a:srgbClr val="00B050"/>
                </a:solidFill>
                <a:latin typeface="Comic Sans MS" panose="030F0702030302020204" pitchFamily="66" charset="0"/>
              </a:rPr>
              <a:t>skogens</a:t>
            </a:r>
            <a:r>
              <a:rPr lang="sv-SE" sz="8800" b="1" dirty="0" smtClean="0">
                <a:latin typeface="Comic Sans MS" panose="030F0702030302020204" pitchFamily="66" charset="0"/>
              </a:rPr>
              <a:t> </a:t>
            </a:r>
            <a:r>
              <a:rPr lang="sv-SE" sz="8800" b="1" dirty="0" smtClean="0">
                <a:solidFill>
                  <a:srgbClr val="C00000"/>
                </a:solidFill>
                <a:latin typeface="Comic Sans MS" panose="030F0702030302020204" pitchFamily="66" charset="0"/>
              </a:rPr>
              <a:t>Rike</a:t>
            </a:r>
            <a:br>
              <a:rPr lang="sv-SE" sz="8800" b="1" dirty="0" smtClean="0">
                <a:solidFill>
                  <a:srgbClr val="C00000"/>
                </a:solidFill>
                <a:latin typeface="Comic Sans MS" panose="030F0702030302020204" pitchFamily="66" charset="0"/>
              </a:rPr>
            </a:br>
            <a:r>
              <a:rPr lang="sv-SE" sz="8800" b="1" dirty="0" smtClean="0">
                <a:solidFill>
                  <a:srgbClr val="C00000"/>
                </a:solidFill>
                <a:latin typeface="Comic Sans MS" panose="030F0702030302020204" pitchFamily="66" charset="0"/>
              </a:rPr>
              <a:t/>
            </a:r>
            <a:br>
              <a:rPr lang="sv-SE" sz="8800" b="1" dirty="0" smtClean="0">
                <a:solidFill>
                  <a:srgbClr val="C00000"/>
                </a:solidFill>
                <a:latin typeface="Comic Sans MS" panose="030F0702030302020204" pitchFamily="66" charset="0"/>
              </a:rPr>
            </a:br>
            <a:r>
              <a:rPr lang="sv-SE" sz="2000" b="1" dirty="0" smtClean="0">
                <a:solidFill>
                  <a:schemeClr val="accent2">
                    <a:lumMod val="50000"/>
                  </a:schemeClr>
                </a:solidFill>
                <a:latin typeface="Comic Sans MS" panose="030F0702030302020204" pitchFamily="66" charset="0"/>
              </a:rPr>
              <a:t>Tanja Bajraktarova, Tallbohovskolan, Järfälla </a:t>
            </a:r>
            <a:r>
              <a:rPr lang="sv-SE" sz="2000" b="1" dirty="0" smtClean="0">
                <a:solidFill>
                  <a:schemeClr val="accent2">
                    <a:lumMod val="50000"/>
                  </a:schemeClr>
                </a:solidFill>
                <a:latin typeface="Comic Sans MS" panose="030F0702030302020204" pitchFamily="66" charset="0"/>
              </a:rPr>
              <a:t>kommun, September 2024</a:t>
            </a:r>
            <a:endParaRPr lang="sv-SE" sz="8800" b="1" dirty="0">
              <a:solidFill>
                <a:schemeClr val="accent2">
                  <a:lumMod val="50000"/>
                </a:schemeClr>
              </a:solidFill>
              <a:latin typeface="Comic Sans MS" panose="030F0702030302020204" pitchFamily="66" charset="0"/>
            </a:endParaRPr>
          </a:p>
        </p:txBody>
      </p:sp>
    </p:spTree>
    <p:extLst>
      <p:ext uri="{BB962C8B-B14F-4D97-AF65-F5344CB8AC3E}">
        <p14:creationId xmlns:p14="http://schemas.microsoft.com/office/powerpoint/2010/main" val="2518934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28805" y="-1"/>
            <a:ext cx="8770288" cy="6965343"/>
          </a:xfrm>
        </p:spPr>
        <p:txBody>
          <a:bodyPr/>
          <a:lstStyle/>
          <a:p>
            <a:pPr algn="ctr"/>
            <a:r>
              <a:rPr lang="sv-SE" sz="2800" dirty="0" smtClean="0">
                <a:solidFill>
                  <a:schemeClr val="accent2">
                    <a:lumMod val="50000"/>
                  </a:schemeClr>
                </a:solidFill>
              </a:rPr>
              <a:t>”Tack så mycket! Nu vet jag! 870 </a:t>
            </a:r>
            <a:r>
              <a:rPr lang="sv-SE" sz="2800" dirty="0">
                <a:solidFill>
                  <a:schemeClr val="accent2">
                    <a:lumMod val="50000"/>
                  </a:schemeClr>
                </a:solidFill>
              </a:rPr>
              <a:t>minus </a:t>
            </a:r>
            <a:r>
              <a:rPr lang="sv-SE" sz="2800" dirty="0" smtClean="0">
                <a:solidFill>
                  <a:schemeClr val="accent2">
                    <a:lumMod val="50000"/>
                  </a:schemeClr>
                </a:solidFill>
              </a:rPr>
              <a:t>450. </a:t>
            </a:r>
            <a:r>
              <a:rPr lang="sv-SE" sz="2800" dirty="0">
                <a:solidFill>
                  <a:schemeClr val="accent2">
                    <a:lumMod val="50000"/>
                  </a:schemeClr>
                </a:solidFill>
              </a:rPr>
              <a:t>Okej, 800 minus 400 är 400, 70 minus 50 är </a:t>
            </a:r>
            <a:r>
              <a:rPr lang="sv-SE" sz="2800" dirty="0" smtClean="0">
                <a:solidFill>
                  <a:schemeClr val="accent2">
                    <a:lumMod val="50000"/>
                  </a:schemeClr>
                </a:solidFill>
              </a:rPr>
              <a:t>20. </a:t>
            </a:r>
            <a:r>
              <a:rPr lang="sv-SE" sz="2800" dirty="0">
                <a:solidFill>
                  <a:schemeClr val="accent2">
                    <a:lumMod val="50000"/>
                  </a:schemeClr>
                </a:solidFill>
              </a:rPr>
              <a:t>Så </a:t>
            </a:r>
            <a:r>
              <a:rPr lang="sv-SE" sz="2800" dirty="0" smtClean="0">
                <a:solidFill>
                  <a:schemeClr val="accent2">
                    <a:lumMod val="50000"/>
                  </a:schemeClr>
                </a:solidFill>
              </a:rPr>
              <a:t>420."</a:t>
            </a:r>
            <a:r>
              <a:rPr lang="sv-SE" sz="2800" dirty="0">
                <a:solidFill>
                  <a:schemeClr val="accent2">
                    <a:lumMod val="50000"/>
                  </a:schemeClr>
                </a:solidFill>
              </a:rPr>
              <a:t/>
            </a:r>
            <a:br>
              <a:rPr lang="sv-SE" sz="2800" dirty="0">
                <a:solidFill>
                  <a:schemeClr val="accent2">
                    <a:lumMod val="50000"/>
                  </a:schemeClr>
                </a:solidFill>
              </a:rPr>
            </a:br>
            <a:r>
              <a:rPr lang="sv-SE" sz="2800" dirty="0">
                <a:solidFill>
                  <a:schemeClr val="accent2">
                    <a:lumMod val="50000"/>
                  </a:schemeClr>
                </a:solidFill>
              </a:rPr>
              <a:t>Hon fortsatte: "Nu lägger jag till </a:t>
            </a:r>
            <a:r>
              <a:rPr lang="sv-SE" sz="2800" dirty="0" smtClean="0">
                <a:solidFill>
                  <a:schemeClr val="accent2">
                    <a:lumMod val="50000"/>
                  </a:schemeClr>
                </a:solidFill>
              </a:rPr>
              <a:t>280. </a:t>
            </a:r>
            <a:r>
              <a:rPr lang="sv-SE" sz="2800" dirty="0">
                <a:solidFill>
                  <a:schemeClr val="accent2">
                    <a:lumMod val="50000"/>
                  </a:schemeClr>
                </a:solidFill>
              </a:rPr>
              <a:t>400 plus 200 är 600, </a:t>
            </a:r>
            <a:r>
              <a:rPr lang="sv-SE" sz="2800" dirty="0" smtClean="0">
                <a:solidFill>
                  <a:schemeClr val="accent2">
                    <a:lumMod val="50000"/>
                  </a:schemeClr>
                </a:solidFill>
              </a:rPr>
              <a:t>20 </a:t>
            </a:r>
            <a:r>
              <a:rPr lang="sv-SE" sz="2800" dirty="0">
                <a:solidFill>
                  <a:schemeClr val="accent2">
                    <a:lumMod val="50000"/>
                  </a:schemeClr>
                </a:solidFill>
              </a:rPr>
              <a:t>plus 80 är </a:t>
            </a:r>
            <a:r>
              <a:rPr lang="sv-SE" sz="2800" dirty="0" smtClean="0">
                <a:solidFill>
                  <a:schemeClr val="accent2">
                    <a:lumMod val="50000"/>
                  </a:schemeClr>
                </a:solidFill>
              </a:rPr>
              <a:t>100. </a:t>
            </a:r>
            <a:r>
              <a:rPr lang="sv-SE" sz="2800" dirty="0">
                <a:solidFill>
                  <a:schemeClr val="accent2">
                    <a:lumMod val="50000"/>
                  </a:schemeClr>
                </a:solidFill>
              </a:rPr>
              <a:t>Alltså 600 </a:t>
            </a:r>
            <a:r>
              <a:rPr lang="sv-SE" sz="2800" dirty="0" smtClean="0">
                <a:solidFill>
                  <a:schemeClr val="accent2">
                    <a:lumMod val="50000"/>
                  </a:schemeClr>
                </a:solidFill>
              </a:rPr>
              <a:t>+ 100 </a:t>
            </a:r>
            <a:r>
              <a:rPr lang="sv-SE" sz="2800" dirty="0">
                <a:solidFill>
                  <a:schemeClr val="accent2">
                    <a:lumMod val="50000"/>
                  </a:schemeClr>
                </a:solidFill>
              </a:rPr>
              <a:t>= 700!"</a:t>
            </a:r>
            <a:br>
              <a:rPr lang="sv-SE" sz="2800" dirty="0">
                <a:solidFill>
                  <a:schemeClr val="accent2">
                    <a:lumMod val="50000"/>
                  </a:schemeClr>
                </a:solidFill>
              </a:rPr>
            </a:br>
            <a:r>
              <a:rPr lang="sv-SE" sz="2800" dirty="0">
                <a:solidFill>
                  <a:schemeClr val="accent2">
                    <a:lumMod val="50000"/>
                  </a:schemeClr>
                </a:solidFill>
              </a:rPr>
              <a:t>Linus sken upp och löste sin uppgift: </a:t>
            </a:r>
            <a:r>
              <a:rPr lang="sv-SE" sz="2800" dirty="0" smtClean="0">
                <a:solidFill>
                  <a:schemeClr val="accent2">
                    <a:lumMod val="50000"/>
                  </a:schemeClr>
                </a:solidFill>
              </a:rPr>
              <a:t/>
            </a:r>
            <a:br>
              <a:rPr lang="sv-SE" sz="2800" dirty="0" smtClean="0">
                <a:solidFill>
                  <a:schemeClr val="accent2">
                    <a:lumMod val="50000"/>
                  </a:schemeClr>
                </a:solidFill>
              </a:rPr>
            </a:br>
            <a:r>
              <a:rPr lang="sv-SE" sz="2800" b="1" dirty="0" smtClean="0">
                <a:solidFill>
                  <a:schemeClr val="accent2">
                    <a:lumMod val="50000"/>
                  </a:schemeClr>
                </a:solidFill>
              </a:rPr>
              <a:t>900 </a:t>
            </a:r>
            <a:r>
              <a:rPr lang="sv-SE" sz="2800" b="1" dirty="0">
                <a:solidFill>
                  <a:schemeClr val="accent2">
                    <a:lumMod val="50000"/>
                  </a:schemeClr>
                </a:solidFill>
              </a:rPr>
              <a:t>- </a:t>
            </a:r>
            <a:r>
              <a:rPr lang="sv-SE" sz="2800" b="1" dirty="0" smtClean="0">
                <a:solidFill>
                  <a:schemeClr val="accent2">
                    <a:lumMod val="50000"/>
                  </a:schemeClr>
                </a:solidFill>
              </a:rPr>
              <a:t>340 </a:t>
            </a:r>
            <a:r>
              <a:rPr lang="sv-SE" sz="2800" b="1" dirty="0">
                <a:solidFill>
                  <a:schemeClr val="accent2">
                    <a:lumMod val="50000"/>
                  </a:schemeClr>
                </a:solidFill>
              </a:rPr>
              <a:t>+ </a:t>
            </a:r>
            <a:r>
              <a:rPr lang="sv-SE" sz="2800" b="1" dirty="0" smtClean="0">
                <a:solidFill>
                  <a:schemeClr val="accent2">
                    <a:lumMod val="50000"/>
                  </a:schemeClr>
                </a:solidFill>
              </a:rPr>
              <a:t>120</a:t>
            </a:r>
            <a:r>
              <a:rPr lang="sv-SE" sz="2800" dirty="0" smtClean="0">
                <a:solidFill>
                  <a:schemeClr val="accent2">
                    <a:lumMod val="50000"/>
                  </a:schemeClr>
                </a:solidFill>
              </a:rPr>
              <a:t>.</a:t>
            </a:r>
            <a:br>
              <a:rPr lang="sv-SE" sz="2800" dirty="0" smtClean="0">
                <a:solidFill>
                  <a:schemeClr val="accent2">
                    <a:lumMod val="50000"/>
                  </a:schemeClr>
                </a:solidFill>
              </a:rPr>
            </a:br>
            <a:r>
              <a:rPr lang="sv-SE" sz="2800" dirty="0" smtClean="0">
                <a:solidFill>
                  <a:schemeClr val="accent2">
                    <a:lumMod val="50000"/>
                  </a:schemeClr>
                </a:solidFill>
              </a:rPr>
              <a:t>        </a:t>
            </a:r>
            <a:br>
              <a:rPr lang="sv-SE" sz="2800" dirty="0" smtClean="0">
                <a:solidFill>
                  <a:schemeClr val="accent2">
                    <a:lumMod val="50000"/>
                  </a:schemeClr>
                </a:solidFill>
              </a:rPr>
            </a:br>
            <a:r>
              <a:rPr lang="sv-SE" sz="2800" dirty="0" smtClean="0">
                <a:solidFill>
                  <a:schemeClr val="accent2">
                    <a:lumMod val="50000"/>
                  </a:schemeClr>
                </a:solidFill>
              </a:rPr>
              <a:t>                   </a:t>
            </a:r>
            <a:br>
              <a:rPr lang="sv-SE" sz="2800" dirty="0" smtClean="0">
                <a:solidFill>
                  <a:schemeClr val="accent2">
                    <a:lumMod val="50000"/>
                  </a:schemeClr>
                </a:solidFill>
              </a:rPr>
            </a:br>
            <a:r>
              <a:rPr lang="sv-SE" sz="2800" dirty="0">
                <a:solidFill>
                  <a:schemeClr val="accent2">
                    <a:lumMod val="50000"/>
                  </a:schemeClr>
                </a:solidFill>
              </a:rPr>
              <a:t>	</a:t>
            </a:r>
            <a:r>
              <a:rPr lang="sv-SE" sz="2800" dirty="0" smtClean="0">
                <a:solidFill>
                  <a:schemeClr val="accent2">
                    <a:lumMod val="50000"/>
                  </a:schemeClr>
                </a:solidFill>
              </a:rPr>
              <a:t>								"</a:t>
            </a:r>
            <a:r>
              <a:rPr lang="sv-SE" sz="2800" dirty="0">
                <a:solidFill>
                  <a:schemeClr val="accent2">
                    <a:lumMod val="50000"/>
                  </a:schemeClr>
                </a:solidFill>
              </a:rPr>
              <a:t>900 minus 300 är 600," sa </a:t>
            </a:r>
            <a:r>
              <a:rPr lang="sv-SE" sz="2800" dirty="0" smtClean="0">
                <a:solidFill>
                  <a:schemeClr val="accent2">
                    <a:lumMod val="50000"/>
                  </a:schemeClr>
                </a:solidFill>
              </a:rPr>
              <a:t>									han</a:t>
            </a:r>
            <a:r>
              <a:rPr lang="sv-SE" sz="2800" dirty="0">
                <a:solidFill>
                  <a:schemeClr val="accent2">
                    <a:lumMod val="50000"/>
                  </a:schemeClr>
                </a:solidFill>
              </a:rPr>
              <a:t>. "Sedan </a:t>
            </a:r>
            <a:r>
              <a:rPr lang="sv-SE" sz="2800" dirty="0" smtClean="0">
                <a:solidFill>
                  <a:schemeClr val="accent2">
                    <a:lumMod val="50000"/>
                  </a:schemeClr>
                </a:solidFill>
              </a:rPr>
              <a:t>600 </a:t>
            </a:r>
            <a:r>
              <a:rPr lang="sv-SE" sz="2800" dirty="0">
                <a:solidFill>
                  <a:schemeClr val="accent2">
                    <a:lumMod val="50000"/>
                  </a:schemeClr>
                </a:solidFill>
              </a:rPr>
              <a:t>minus 40, </a:t>
            </a:r>
            <a:r>
              <a:rPr lang="sv-SE" sz="2800" dirty="0" smtClean="0">
                <a:solidFill>
                  <a:schemeClr val="accent2">
                    <a:lumMod val="50000"/>
                  </a:schemeClr>
                </a:solidFill>
              </a:rPr>
              <a:t>								     vilket </a:t>
            </a:r>
            <a:r>
              <a:rPr lang="sv-SE" sz="2800" dirty="0">
                <a:solidFill>
                  <a:schemeClr val="accent2">
                    <a:lumMod val="50000"/>
                  </a:schemeClr>
                </a:solidFill>
              </a:rPr>
              <a:t>blir </a:t>
            </a:r>
            <a:r>
              <a:rPr lang="sv-SE" sz="2800" dirty="0" smtClean="0">
                <a:solidFill>
                  <a:schemeClr val="accent2">
                    <a:lumMod val="50000"/>
                  </a:schemeClr>
                </a:solidFill>
              </a:rPr>
              <a:t>560. Sedan 										     lägger </a:t>
            </a:r>
            <a:r>
              <a:rPr lang="sv-SE" sz="2800" dirty="0">
                <a:solidFill>
                  <a:schemeClr val="accent2">
                    <a:lumMod val="50000"/>
                  </a:schemeClr>
                </a:solidFill>
              </a:rPr>
              <a:t>jag till </a:t>
            </a:r>
            <a:r>
              <a:rPr lang="sv-SE" sz="2800" dirty="0" smtClean="0">
                <a:solidFill>
                  <a:schemeClr val="accent2">
                    <a:lumMod val="50000"/>
                  </a:schemeClr>
                </a:solidFill>
              </a:rPr>
              <a:t>120: </a:t>
            </a:r>
            <a:r>
              <a:rPr lang="sv-SE" sz="2800" dirty="0">
                <a:solidFill>
                  <a:schemeClr val="accent2">
                    <a:lumMod val="50000"/>
                  </a:schemeClr>
                </a:solidFill>
              </a:rPr>
              <a:t>500 plus </a:t>
            </a:r>
            <a:r>
              <a:rPr lang="sv-SE" sz="2800" dirty="0" smtClean="0">
                <a:solidFill>
                  <a:schemeClr val="accent2">
                    <a:lumMod val="50000"/>
                  </a:schemeClr>
                </a:solidFill>
              </a:rPr>
              <a:t>								   100 </a:t>
            </a:r>
            <a:r>
              <a:rPr lang="sv-SE" sz="2800" dirty="0">
                <a:solidFill>
                  <a:schemeClr val="accent2">
                    <a:lumMod val="50000"/>
                  </a:schemeClr>
                </a:solidFill>
              </a:rPr>
              <a:t>är 600, </a:t>
            </a:r>
            <a:r>
              <a:rPr lang="sv-SE" sz="2800" dirty="0" smtClean="0">
                <a:solidFill>
                  <a:schemeClr val="accent2">
                    <a:lumMod val="50000"/>
                  </a:schemeClr>
                </a:solidFill>
              </a:rPr>
              <a:t>60 </a:t>
            </a:r>
            <a:r>
              <a:rPr lang="sv-SE" sz="2800" dirty="0">
                <a:solidFill>
                  <a:schemeClr val="accent2">
                    <a:lumMod val="50000"/>
                  </a:schemeClr>
                </a:solidFill>
              </a:rPr>
              <a:t>plus 20 är </a:t>
            </a:r>
            <a:r>
              <a:rPr lang="sv-SE" sz="2800" dirty="0" smtClean="0">
                <a:solidFill>
                  <a:schemeClr val="accent2">
                    <a:lumMod val="50000"/>
                  </a:schemeClr>
                </a:solidFill>
              </a:rPr>
              <a:t>80. 							Alltså </a:t>
            </a:r>
            <a:r>
              <a:rPr lang="sv-SE" sz="2800" dirty="0">
                <a:solidFill>
                  <a:schemeClr val="accent2">
                    <a:lumMod val="50000"/>
                  </a:schemeClr>
                </a:solidFill>
              </a:rPr>
              <a:t>600 + 8</a:t>
            </a:r>
            <a:r>
              <a:rPr lang="sv-SE" sz="2800" dirty="0" smtClean="0">
                <a:solidFill>
                  <a:schemeClr val="accent2">
                    <a:lumMod val="50000"/>
                  </a:schemeClr>
                </a:solidFill>
              </a:rPr>
              <a:t>0 </a:t>
            </a:r>
            <a:r>
              <a:rPr lang="sv-SE" sz="2800" dirty="0">
                <a:solidFill>
                  <a:schemeClr val="accent2">
                    <a:lumMod val="50000"/>
                  </a:schemeClr>
                </a:solidFill>
              </a:rPr>
              <a:t>= </a:t>
            </a:r>
            <a:r>
              <a:rPr lang="sv-SE" sz="2800" dirty="0" smtClean="0">
                <a:solidFill>
                  <a:schemeClr val="accent2">
                    <a:lumMod val="50000"/>
                  </a:schemeClr>
                </a:solidFill>
              </a:rPr>
              <a:t>680!"</a:t>
            </a:r>
            <a:r>
              <a:rPr lang="sv-SE" sz="2800" dirty="0">
                <a:solidFill>
                  <a:schemeClr val="accent2">
                    <a:lumMod val="50000"/>
                  </a:schemeClr>
                </a:solidFill>
              </a:rPr>
              <a:t/>
            </a:r>
            <a:br>
              <a:rPr lang="sv-SE" sz="2800" dirty="0">
                <a:solidFill>
                  <a:schemeClr val="accent2">
                    <a:lumMod val="50000"/>
                  </a:schemeClr>
                </a:solidFill>
              </a:rPr>
            </a:br>
            <a:r>
              <a:rPr lang="sv-SE" sz="2800" dirty="0">
                <a:solidFill>
                  <a:schemeClr val="accent2">
                    <a:lumMod val="50000"/>
                  </a:schemeClr>
                </a:solidFill>
              </a:rPr>
              <a:t/>
            </a:r>
            <a:br>
              <a:rPr lang="sv-SE" sz="2800" dirty="0">
                <a:solidFill>
                  <a:schemeClr val="accent2">
                    <a:lumMod val="50000"/>
                  </a:schemeClr>
                </a:solidFill>
              </a:rPr>
            </a:br>
            <a:endParaRPr lang="sv-SE" sz="2800" dirty="0">
              <a:solidFill>
                <a:schemeClr val="accent2">
                  <a:lumMod val="50000"/>
                </a:schemeClr>
              </a:solidFill>
            </a:endParaRP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805" y="2860334"/>
            <a:ext cx="3815566" cy="3709578"/>
          </a:xfrm>
          <a:prstGeom prst="rect">
            <a:avLst/>
          </a:prstGeom>
        </p:spPr>
      </p:pic>
    </p:spTree>
    <p:extLst>
      <p:ext uri="{BB962C8B-B14F-4D97-AF65-F5344CB8AC3E}">
        <p14:creationId xmlns:p14="http://schemas.microsoft.com/office/powerpoint/2010/main" val="312935842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28805" y="-1"/>
            <a:ext cx="8770288" cy="6766561"/>
          </a:xfrm>
        </p:spPr>
        <p:txBody>
          <a:bodyPr/>
          <a:lstStyle/>
          <a:p>
            <a:pPr algn="ctr"/>
            <a:r>
              <a:rPr lang="sv-SE" sz="2800" dirty="0">
                <a:solidFill>
                  <a:schemeClr val="accent2">
                    <a:lumMod val="50000"/>
                  </a:schemeClr>
                </a:solidFill>
              </a:rPr>
              <a:t>När de båda var klara, upplöstes Skuggan i ett bländande ljus och </a:t>
            </a:r>
            <a:r>
              <a:rPr lang="sv-SE" sz="2800" dirty="0" smtClean="0">
                <a:solidFill>
                  <a:schemeClr val="accent2">
                    <a:lumMod val="50000"/>
                  </a:schemeClr>
                </a:solidFill>
              </a:rPr>
              <a:t>Matteskogen </a:t>
            </a:r>
            <a:r>
              <a:rPr lang="sv-SE" sz="2800" dirty="0">
                <a:solidFill>
                  <a:schemeClr val="accent2">
                    <a:lumMod val="50000"/>
                  </a:schemeClr>
                </a:solidFill>
              </a:rPr>
              <a:t>återfick sin magi. Den visa ugglan Pythagoras dök upp igen och tackade dem för deras mod och skicklighet.</a:t>
            </a:r>
            <a:br>
              <a:rPr lang="sv-SE" sz="2800" dirty="0">
                <a:solidFill>
                  <a:schemeClr val="accent2">
                    <a:lumMod val="50000"/>
                  </a:schemeClr>
                </a:solidFill>
              </a:rPr>
            </a:br>
            <a:r>
              <a:rPr lang="sv-SE" sz="2800" dirty="0">
                <a:solidFill>
                  <a:schemeClr val="accent2">
                    <a:lumMod val="50000"/>
                  </a:schemeClr>
                </a:solidFill>
              </a:rPr>
              <a:t>"Ni har räddat vårt rike med era matematiska </a:t>
            </a:r>
            <a:r>
              <a:rPr lang="sv-SE" sz="2800" dirty="0" smtClean="0">
                <a:solidFill>
                  <a:schemeClr val="accent2">
                    <a:lumMod val="50000"/>
                  </a:schemeClr>
                </a:solidFill>
              </a:rPr>
              <a:t>krafter tillsammans med era smarta kompisarna!" </a:t>
            </a:r>
            <a:r>
              <a:rPr lang="sv-SE" sz="2800" dirty="0">
                <a:solidFill>
                  <a:schemeClr val="accent2">
                    <a:lumMod val="50000"/>
                  </a:schemeClr>
                </a:solidFill>
              </a:rPr>
              <a:t>sa han. "Nu kan </a:t>
            </a:r>
            <a:r>
              <a:rPr lang="sv-SE" sz="2800" dirty="0" smtClean="0">
                <a:solidFill>
                  <a:schemeClr val="accent2">
                    <a:lumMod val="50000"/>
                  </a:schemeClr>
                </a:solidFill>
              </a:rPr>
              <a:t>Matteskogen </a:t>
            </a:r>
            <a:r>
              <a:rPr lang="sv-SE" sz="2800" dirty="0">
                <a:solidFill>
                  <a:schemeClr val="accent2">
                    <a:lumMod val="50000"/>
                  </a:schemeClr>
                </a:solidFill>
              </a:rPr>
              <a:t>fortsätta att vara en plats av magi och äventyr</a:t>
            </a:r>
            <a:r>
              <a:rPr lang="sv-SE" sz="2800" dirty="0" smtClean="0">
                <a:solidFill>
                  <a:schemeClr val="accent2">
                    <a:lumMod val="50000"/>
                  </a:schemeClr>
                </a:solidFill>
              </a:rPr>
              <a:t>.”</a:t>
            </a:r>
            <a:br>
              <a:rPr lang="sv-SE" sz="2800" dirty="0" smtClean="0">
                <a:solidFill>
                  <a:schemeClr val="accent2">
                    <a:lumMod val="50000"/>
                  </a:schemeClr>
                </a:solidFill>
              </a:rPr>
            </a:br>
            <a:r>
              <a:rPr lang="sv-SE" sz="2800" dirty="0">
                <a:solidFill>
                  <a:schemeClr val="accent2">
                    <a:lumMod val="50000"/>
                  </a:schemeClr>
                </a:solidFill>
              </a:rPr>
              <a:t/>
            </a:r>
            <a:br>
              <a:rPr lang="sv-SE" sz="2800" dirty="0">
                <a:solidFill>
                  <a:schemeClr val="accent2">
                    <a:lumMod val="50000"/>
                  </a:schemeClr>
                </a:solidFill>
              </a:rPr>
            </a:br>
            <a:r>
              <a:rPr lang="sv-SE" sz="2800" dirty="0">
                <a:solidFill>
                  <a:schemeClr val="accent2">
                    <a:lumMod val="50000"/>
                  </a:schemeClr>
                </a:solidFill>
              </a:rPr>
              <a:t>Linus och Mira log mot varandra, stolta över sin insats. De visste att de alltid skulle minnas detta äventyr – och att matte inte bara är siffror på ett papper, utan nyckeln till magiska världar och fantastiska äventyr.</a:t>
            </a:r>
            <a:br>
              <a:rPr lang="sv-SE" sz="2800" dirty="0">
                <a:solidFill>
                  <a:schemeClr val="accent2">
                    <a:lumMod val="50000"/>
                  </a:schemeClr>
                </a:solidFill>
              </a:rPr>
            </a:br>
            <a:r>
              <a:rPr lang="sv-SE" sz="2800" dirty="0" smtClean="0">
                <a:solidFill>
                  <a:schemeClr val="accent2">
                    <a:lumMod val="50000"/>
                  </a:schemeClr>
                </a:solidFill>
              </a:rPr>
              <a:t> 					</a:t>
            </a:r>
            <a:endParaRPr lang="sv-SE" sz="2800" dirty="0">
              <a:solidFill>
                <a:schemeClr val="accent2">
                  <a:lumMod val="50000"/>
                </a:schemeClr>
              </a:solidFill>
            </a:endParaRPr>
          </a:p>
        </p:txBody>
      </p:sp>
    </p:spTree>
    <p:extLst>
      <p:ext uri="{BB962C8B-B14F-4D97-AF65-F5344CB8AC3E}">
        <p14:creationId xmlns:p14="http://schemas.microsoft.com/office/powerpoint/2010/main" val="3305061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74" y="667910"/>
            <a:ext cx="8346029" cy="5842220"/>
          </a:xfrm>
          <a:prstGeom prst="rect">
            <a:avLst/>
          </a:prstGeom>
        </p:spPr>
      </p:pic>
    </p:spTree>
    <p:extLst>
      <p:ext uri="{BB962C8B-B14F-4D97-AF65-F5344CB8AC3E}">
        <p14:creationId xmlns:p14="http://schemas.microsoft.com/office/powerpoint/2010/main" val="9059782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02150" y="127221"/>
            <a:ext cx="9067268" cy="6583680"/>
          </a:xfrm>
        </p:spPr>
        <p:txBody>
          <a:bodyPr>
            <a:normAutofit fontScale="77500" lnSpcReduction="20000"/>
          </a:bodyPr>
          <a:lstStyle/>
          <a:p>
            <a:pPr marL="0" indent="0">
              <a:buNone/>
            </a:pPr>
            <a:r>
              <a:rPr lang="sv-SE" dirty="0" smtClean="0"/>
              <a:t>	Meningen </a:t>
            </a:r>
            <a:r>
              <a:rPr lang="sv-SE" dirty="0"/>
              <a:t>med berättelsen om </a:t>
            </a:r>
            <a:r>
              <a:rPr lang="sv-SE" dirty="0" smtClean="0"/>
              <a:t>Matteskogen </a:t>
            </a:r>
            <a:r>
              <a:rPr lang="sv-SE" dirty="0"/>
              <a:t>är att göra matematikinlärningen både engagerande och rolig för eleverna i årskurs 4. Genom att väva in matteuppgifter i en spännande äventyrsberättelse uppmuntrar den eleverna att se matematik som något mer än bara siffror och uträkningar. </a:t>
            </a:r>
            <a:endParaRPr lang="sv-SE" dirty="0" smtClean="0"/>
          </a:p>
          <a:p>
            <a:pPr marL="0" indent="0">
              <a:buNone/>
            </a:pPr>
            <a:r>
              <a:rPr lang="sv-SE" dirty="0" smtClean="0"/>
              <a:t>        Målen </a:t>
            </a:r>
            <a:r>
              <a:rPr lang="sv-SE" dirty="0"/>
              <a:t>med berättelsen:</a:t>
            </a:r>
          </a:p>
          <a:p>
            <a:r>
              <a:rPr lang="sv-SE" b="1" dirty="0"/>
              <a:t>1. Praktisk tillämpning av addition och subtraktion:</a:t>
            </a:r>
          </a:p>
          <a:p>
            <a:pPr marL="0" indent="0">
              <a:buNone/>
            </a:pPr>
            <a:r>
              <a:rPr lang="sv-SE" dirty="0" smtClean="0"/>
              <a:t>Eleverna </a:t>
            </a:r>
            <a:r>
              <a:rPr lang="sv-SE" dirty="0"/>
              <a:t>får möjlighet att använda sina färdigheter i addition och subtraktion inom talområdet 10 till 900, vilket är relevant för deras matematiknivå. De tränas i att lösa problem som de möter i berättelsen, vilket hjälper dem att utveckla sina matematiska färdigheter på ett sätt som känns relevant och meningsfullt.</a:t>
            </a:r>
          </a:p>
          <a:p>
            <a:r>
              <a:rPr lang="sv-SE" b="1" dirty="0"/>
              <a:t>2. Interaktiv inlärning:</a:t>
            </a:r>
          </a:p>
          <a:p>
            <a:pPr marL="0" indent="0">
              <a:buNone/>
            </a:pPr>
            <a:r>
              <a:rPr lang="sv-SE" dirty="0"/>
              <a:t>Berättelsen är utformad för att vara interaktiv, vilket innebär att eleverna inte bara passivt läser eller lyssnar, utan aktivt deltar i att lösa problem och hjälpa karaktärerna. Detta ökar deras engagemang och gör lärandet mer dynamiskt.</a:t>
            </a:r>
          </a:p>
          <a:p>
            <a:r>
              <a:rPr lang="sv-SE" b="1" dirty="0"/>
              <a:t>3. Kreativt tänkande och problemlösning:</a:t>
            </a:r>
          </a:p>
          <a:p>
            <a:pPr marL="0" indent="0">
              <a:buNone/>
            </a:pPr>
            <a:r>
              <a:rPr lang="sv-SE" dirty="0"/>
              <a:t>Genom att placera matematiska problem i en fantasifull miljö uppmuntras eleverna att använda kreativt tänkande för att lösa uppgifter. Det visar dem att problemlösning kan vara en äventyrlig och kreativ process.</a:t>
            </a:r>
          </a:p>
          <a:p>
            <a:r>
              <a:rPr lang="sv-SE" b="1" dirty="0"/>
              <a:t>4. Grupparbete och samarbete:</a:t>
            </a:r>
          </a:p>
          <a:p>
            <a:pPr marL="0" indent="0">
              <a:buNone/>
            </a:pPr>
            <a:r>
              <a:rPr lang="sv-SE" dirty="0"/>
              <a:t>Eftersom berättelsen kan läsas och bearbetas i grupp, uppmuntrar den till samarbete. Eleverna får arbeta tillsammans för att komma fram till svaren, vilket stärker deras förmåga att arbeta i team och dela idéer.</a:t>
            </a:r>
          </a:p>
          <a:p>
            <a:r>
              <a:rPr lang="sv-SE" b="1" dirty="0"/>
              <a:t>5. Positiv attityd till matematik:</a:t>
            </a:r>
          </a:p>
          <a:p>
            <a:pPr marL="0" indent="0">
              <a:buNone/>
            </a:pPr>
            <a:r>
              <a:rPr lang="sv-SE" dirty="0"/>
              <a:t>Genom att koppla matematik till en berättelse som är full av äventyr och magi, kan eleverna utveckla en mer positiv attityd till ämnet. De kan börja se matematik som något roligt och spännande snarare än svårt och tråkigt.</a:t>
            </a:r>
          </a:p>
          <a:p>
            <a:r>
              <a:rPr lang="sv-SE" b="1" dirty="0"/>
              <a:t>6. Förståelse för matematikens roll i vardagen:</a:t>
            </a:r>
          </a:p>
          <a:p>
            <a:pPr marL="0" indent="0">
              <a:buNone/>
            </a:pPr>
            <a:r>
              <a:rPr lang="sv-SE" dirty="0"/>
              <a:t>Berättelsen illustrerar hur matematik kan vara en del av olika aspekter av livet (även i fantasivärldar), vilket kan hjälpa eleverna att förstå att matematik är ett användbart verktyg i många olika sammanhang.</a:t>
            </a:r>
          </a:p>
          <a:p>
            <a:endParaRPr lang="sv-SE" dirty="0"/>
          </a:p>
        </p:txBody>
      </p:sp>
    </p:spTree>
    <p:extLst>
      <p:ext uri="{BB962C8B-B14F-4D97-AF65-F5344CB8AC3E}">
        <p14:creationId xmlns:p14="http://schemas.microsoft.com/office/powerpoint/2010/main" val="3241522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07828" y="1176793"/>
            <a:ext cx="8459893" cy="5287617"/>
          </a:xfrm>
        </p:spPr>
        <p:txBody>
          <a:bodyPr/>
          <a:lstStyle/>
          <a:p>
            <a:pPr algn="ctr"/>
            <a:r>
              <a:rPr lang="sv-SE" sz="3200" b="1" dirty="0">
                <a:solidFill>
                  <a:schemeClr val="accent2">
                    <a:lumMod val="50000"/>
                  </a:schemeClr>
                </a:solidFill>
              </a:rPr>
              <a:t>En gång i tiden väldigt långt härifrån, i en del av världen, gömd bakom 32 berg, 40 floder, 25 sjöar och bortom regnbågens ände, låg </a:t>
            </a:r>
            <a:r>
              <a:rPr lang="sv-SE" sz="3200" b="1" dirty="0" smtClean="0">
                <a:solidFill>
                  <a:schemeClr val="accent2">
                    <a:lumMod val="50000"/>
                  </a:schemeClr>
                </a:solidFill>
              </a:rPr>
              <a:t>Räkne skogens </a:t>
            </a:r>
            <a:r>
              <a:rPr lang="sv-SE" sz="3200" b="1" dirty="0">
                <a:solidFill>
                  <a:schemeClr val="accent2">
                    <a:lumMod val="50000"/>
                  </a:schemeClr>
                </a:solidFill>
              </a:rPr>
              <a:t>rike</a:t>
            </a:r>
            <a:r>
              <a:rPr lang="sv-SE" sz="3200" b="1" dirty="0" smtClean="0">
                <a:solidFill>
                  <a:schemeClr val="accent2">
                    <a:lumMod val="50000"/>
                  </a:schemeClr>
                </a:solidFill>
              </a:rPr>
              <a:t>.</a:t>
            </a:r>
            <a:br>
              <a:rPr lang="sv-SE" sz="3200" b="1" dirty="0" smtClean="0">
                <a:solidFill>
                  <a:schemeClr val="accent2">
                    <a:lumMod val="50000"/>
                  </a:schemeClr>
                </a:solidFill>
              </a:rPr>
            </a:br>
            <a:r>
              <a:rPr lang="sv-SE" sz="3200" b="1" dirty="0">
                <a:solidFill>
                  <a:schemeClr val="accent2">
                    <a:lumMod val="50000"/>
                  </a:schemeClr>
                </a:solidFill>
              </a:rPr>
              <a:t/>
            </a:r>
            <a:br>
              <a:rPr lang="sv-SE" sz="3200" b="1" dirty="0">
                <a:solidFill>
                  <a:schemeClr val="accent2">
                    <a:lumMod val="50000"/>
                  </a:schemeClr>
                </a:solidFill>
              </a:rPr>
            </a:br>
            <a:r>
              <a:rPr lang="sv-SE" sz="4400" b="1" dirty="0">
                <a:solidFill>
                  <a:srgbClr val="0070C0"/>
                </a:solidFill>
              </a:rPr>
              <a:t>Vad tycker </a:t>
            </a:r>
            <a:r>
              <a:rPr lang="sv-SE" sz="4400" b="1" dirty="0" smtClean="0">
                <a:solidFill>
                  <a:srgbClr val="0070C0"/>
                </a:solidFill>
              </a:rPr>
              <a:t>ni?! </a:t>
            </a:r>
            <a:r>
              <a:rPr lang="sv-SE" sz="4400" b="1" dirty="0">
                <a:solidFill>
                  <a:srgbClr val="0070C0"/>
                </a:solidFill>
              </a:rPr>
              <a:t>Hur </a:t>
            </a:r>
            <a:r>
              <a:rPr lang="sv-SE" sz="4400" b="1" dirty="0" smtClean="0">
                <a:solidFill>
                  <a:srgbClr val="0070C0"/>
                </a:solidFill>
              </a:rPr>
              <a:t>många berg, floder och sjöar </a:t>
            </a:r>
            <a:r>
              <a:rPr lang="sv-SE" sz="4400" b="1" dirty="0">
                <a:solidFill>
                  <a:srgbClr val="0070C0"/>
                </a:solidFill>
              </a:rPr>
              <a:t>är </a:t>
            </a:r>
            <a:r>
              <a:rPr lang="sv-SE" sz="4400" b="1" dirty="0" smtClean="0">
                <a:solidFill>
                  <a:srgbClr val="0070C0"/>
                </a:solidFill>
              </a:rPr>
              <a:t>det sammanlagt?</a:t>
            </a:r>
            <a:br>
              <a:rPr lang="sv-SE" sz="4400" b="1" dirty="0" smtClean="0">
                <a:solidFill>
                  <a:srgbClr val="0070C0"/>
                </a:solidFill>
              </a:rPr>
            </a:br>
            <a:r>
              <a:rPr lang="sv-SE" sz="4400" b="1" dirty="0" smtClean="0">
                <a:solidFill>
                  <a:srgbClr val="0070C0"/>
                </a:solidFill>
              </a:rPr>
              <a:t/>
            </a:r>
            <a:br>
              <a:rPr lang="sv-SE" sz="4400" b="1" dirty="0" smtClean="0">
                <a:solidFill>
                  <a:srgbClr val="0070C0"/>
                </a:solidFill>
              </a:rPr>
            </a:br>
            <a:r>
              <a:rPr lang="sv-SE" sz="3200" b="1" dirty="0" smtClean="0">
                <a:solidFill>
                  <a:schemeClr val="accent2">
                    <a:lumMod val="50000"/>
                  </a:schemeClr>
                </a:solidFill>
              </a:rPr>
              <a:t>(räkna med huvudräkning eller med uppställning)</a:t>
            </a:r>
            <a:endParaRPr lang="sv-SE" sz="3200" b="1" dirty="0">
              <a:solidFill>
                <a:schemeClr val="accent2">
                  <a:lumMod val="50000"/>
                </a:schemeClr>
              </a:solidFill>
            </a:endParaRPr>
          </a:p>
        </p:txBody>
      </p:sp>
    </p:spTree>
    <p:extLst>
      <p:ext uri="{BB962C8B-B14F-4D97-AF65-F5344CB8AC3E}">
        <p14:creationId xmlns:p14="http://schemas.microsoft.com/office/powerpoint/2010/main" val="3651902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57809" y="88438"/>
            <a:ext cx="8445731" cy="4571999"/>
          </a:xfrm>
        </p:spPr>
        <p:txBody>
          <a:bodyPr/>
          <a:lstStyle/>
          <a:p>
            <a:pPr algn="l"/>
            <a:r>
              <a:rPr lang="sv-SE" sz="2000" dirty="0">
                <a:solidFill>
                  <a:schemeClr val="accent2">
                    <a:lumMod val="50000"/>
                  </a:schemeClr>
                </a:solidFill>
              </a:rPr>
              <a:t>Detta var inget vanligt rike, för varje träd, sten och bäck i denna skog hade magiska krafter – krafter som kunde förvandla siffror till nycklar och nycklar till </a:t>
            </a:r>
            <a:r>
              <a:rPr lang="sv-SE" sz="2000" dirty="0" smtClean="0">
                <a:solidFill>
                  <a:schemeClr val="accent2">
                    <a:lumMod val="50000"/>
                  </a:schemeClr>
                </a:solidFill>
              </a:rPr>
              <a:t>skatter! </a:t>
            </a:r>
            <a:br>
              <a:rPr lang="sv-SE" sz="2000" dirty="0" smtClean="0">
                <a:solidFill>
                  <a:schemeClr val="accent2">
                    <a:lumMod val="50000"/>
                  </a:schemeClr>
                </a:solidFill>
              </a:rPr>
            </a:br>
            <a:r>
              <a:rPr lang="sv-SE" sz="2000" dirty="0" smtClean="0">
                <a:solidFill>
                  <a:schemeClr val="accent2">
                    <a:lumMod val="50000"/>
                  </a:schemeClr>
                </a:solidFill>
              </a:rPr>
              <a:t>I </a:t>
            </a:r>
            <a:r>
              <a:rPr lang="sv-SE" sz="2000" dirty="0">
                <a:solidFill>
                  <a:schemeClr val="accent2">
                    <a:lumMod val="50000"/>
                  </a:schemeClr>
                </a:solidFill>
              </a:rPr>
              <a:t>detta rike levde två vänner, Linus och Mira, som älskade äventyr. En dag fick de ett uppdrag från den visa ugglan Pythagoras</a:t>
            </a:r>
            <a:r>
              <a:rPr lang="sv-SE" sz="2000" dirty="0" smtClean="0">
                <a:solidFill>
                  <a:schemeClr val="accent2">
                    <a:lumMod val="50000"/>
                  </a:schemeClr>
                </a:solidFill>
              </a:rPr>
              <a:t>.</a:t>
            </a:r>
            <a:br>
              <a:rPr lang="sv-SE" sz="2000" dirty="0" smtClean="0">
                <a:solidFill>
                  <a:schemeClr val="accent2">
                    <a:lumMod val="50000"/>
                  </a:schemeClr>
                </a:solidFill>
              </a:rPr>
            </a:br>
            <a:r>
              <a:rPr lang="sv-SE" sz="2000" dirty="0" smtClean="0">
                <a:solidFill>
                  <a:schemeClr val="accent2">
                    <a:lumMod val="50000"/>
                  </a:schemeClr>
                </a:solidFill>
              </a:rPr>
              <a:t/>
            </a:r>
            <a:br>
              <a:rPr lang="sv-SE" sz="2000" dirty="0" smtClean="0">
                <a:solidFill>
                  <a:schemeClr val="accent2">
                    <a:lumMod val="50000"/>
                  </a:schemeClr>
                </a:solidFill>
              </a:rPr>
            </a:br>
            <a:r>
              <a:rPr lang="sv-SE" sz="2000" b="1" dirty="0" smtClean="0">
                <a:solidFill>
                  <a:srgbClr val="00B050"/>
                </a:solidFill>
              </a:rPr>
              <a:t>- "Räkne skogens </a:t>
            </a:r>
            <a:r>
              <a:rPr lang="sv-SE" sz="2000" b="1" dirty="0">
                <a:solidFill>
                  <a:srgbClr val="00B050"/>
                </a:solidFill>
              </a:rPr>
              <a:t>magi är i fara!" sa ugglan. "En mystisk skugga har stulit de magiska siffrorna som håller vår värld i balans. Nu måste ni hjälpa oss att återställa ordningen genom att lösa gåtorna i skogen. Men var försiktiga! Skuggan lurar i varje hörn och försöker förvirra er</a:t>
            </a:r>
            <a:r>
              <a:rPr lang="sv-SE" sz="2000" b="1" dirty="0" smtClean="0">
                <a:solidFill>
                  <a:srgbClr val="00B050"/>
                </a:solidFill>
              </a:rPr>
              <a:t>.”</a:t>
            </a:r>
            <a:br>
              <a:rPr lang="sv-SE" sz="2000" b="1" dirty="0" smtClean="0">
                <a:solidFill>
                  <a:srgbClr val="00B050"/>
                </a:solidFill>
              </a:rPr>
            </a:br>
            <a:r>
              <a:rPr lang="sv-SE" sz="2000" dirty="0" smtClean="0">
                <a:solidFill>
                  <a:srgbClr val="00B050"/>
                </a:solidFill>
              </a:rPr>
              <a:t/>
            </a:r>
            <a:br>
              <a:rPr lang="sv-SE" sz="2000" dirty="0" smtClean="0">
                <a:solidFill>
                  <a:srgbClr val="00B050"/>
                </a:solidFill>
              </a:rPr>
            </a:br>
            <a:r>
              <a:rPr lang="sv-SE" sz="2000" dirty="0" smtClean="0">
                <a:solidFill>
                  <a:schemeClr val="accent2">
                    <a:lumMod val="50000"/>
                  </a:schemeClr>
                </a:solidFill>
              </a:rPr>
              <a:t>Linus </a:t>
            </a:r>
            <a:r>
              <a:rPr lang="sv-SE" sz="2000" dirty="0">
                <a:solidFill>
                  <a:schemeClr val="accent2">
                    <a:lumMod val="50000"/>
                  </a:schemeClr>
                </a:solidFill>
              </a:rPr>
              <a:t>och Mira, som var både modiga och kloka, tog på sig sina ryggsäckar fyllda med blyertspennor, suddgummin och mattepapper. De begav sig in i skogen, där de första utmaningarna väntade.</a:t>
            </a:r>
          </a:p>
        </p:txBody>
      </p:sp>
      <p:pic>
        <p:nvPicPr>
          <p:cNvPr id="4" name="Picture 2" descr="https://barapo.com/wp-content/uploads/2018/03/15pcs-Numbers-Cartoon-Wood-Fridge-Magnets-Sticker-Early-Learning-Educational-Toys-Wooden-Math-Levert-Dropship-3MAR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873" y="4663439"/>
            <a:ext cx="2068339" cy="2068339"/>
          </a:xfrm>
          <a:prstGeom prst="rect">
            <a:avLst/>
          </a:prstGeom>
          <a:noFill/>
          <a:extLst>
            <a:ext uri="{909E8E84-426E-40DD-AFC4-6F175D3DCCD1}">
              <a14:hiddenFill xmlns:a14="http://schemas.microsoft.com/office/drawing/2010/main">
                <a:solidFill>
                  <a:srgbClr val="FFFFFF"/>
                </a:solidFill>
              </a14:hiddenFill>
            </a:ext>
          </a:extLst>
        </p:spPr>
      </p:pic>
      <p:sp>
        <p:nvSpPr>
          <p:cNvPr id="5" name="Högerpil 4"/>
          <p:cNvSpPr/>
          <p:nvPr/>
        </p:nvSpPr>
        <p:spPr>
          <a:xfrm>
            <a:off x="2876204" y="5599550"/>
            <a:ext cx="631767" cy="196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26" name="Picture 2" descr="https://st.depositphotos.com/2485347/5128/v/950/depositphotos_51287005-stock-illustration-cartoon-antique-key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717" y="4660437"/>
            <a:ext cx="2074343" cy="2074343"/>
          </a:xfrm>
          <a:prstGeom prst="rect">
            <a:avLst/>
          </a:prstGeom>
          <a:noFill/>
          <a:extLst>
            <a:ext uri="{909E8E84-426E-40DD-AFC4-6F175D3DCCD1}">
              <a14:hiddenFill xmlns:a14="http://schemas.microsoft.com/office/drawing/2010/main">
                <a:solidFill>
                  <a:srgbClr val="FFFFFF"/>
                </a:solidFill>
              </a14:hiddenFill>
            </a:ext>
          </a:extLst>
        </p:spPr>
      </p:pic>
      <p:sp>
        <p:nvSpPr>
          <p:cNvPr id="7" name="Högerpil 6"/>
          <p:cNvSpPr/>
          <p:nvPr/>
        </p:nvSpPr>
        <p:spPr>
          <a:xfrm>
            <a:off x="5903676" y="5599550"/>
            <a:ext cx="631767" cy="196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28" name="Picture 4" descr="https://static.vecteezy.com/ti/gratis-vektor/p1/25870301-skatt-brost-med-guld-mynt-och-adelstenar-tecknad-serie-illustration-vec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9059" y="4814490"/>
            <a:ext cx="2135152" cy="18566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enererade bil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00806" y="0"/>
            <a:ext cx="2091193" cy="209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28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fill="hold"/>
                                        <p:tgtEl>
                                          <p:spTgt spid="1028"/>
                                        </p:tgtEl>
                                        <p:attrNameLst>
                                          <p:attrName>ppt_x</p:attrName>
                                        </p:attrNameLst>
                                      </p:cBhvr>
                                      <p:tavLst>
                                        <p:tav tm="0">
                                          <p:val>
                                            <p:strVal val="#ppt_x"/>
                                          </p:val>
                                        </p:tav>
                                        <p:tav tm="100000">
                                          <p:val>
                                            <p:strVal val="#ppt_x"/>
                                          </p:val>
                                        </p:tav>
                                      </p:tavLst>
                                    </p:anim>
                                    <p:anim calcmode="lin" valueType="num">
                                      <p:cBhvr additive="base">
                                        <p:cTn id="3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157209" y="437322"/>
            <a:ext cx="7970888" cy="4452730"/>
          </a:xfrm>
        </p:spPr>
        <p:txBody>
          <a:bodyPr/>
          <a:lstStyle/>
          <a:p>
            <a:pPr algn="ctr"/>
            <a:r>
              <a:rPr lang="sv-SE" b="1" dirty="0"/>
              <a:t>Är ni redo att följa med Linus och Mira på äventyr? </a:t>
            </a:r>
            <a:r>
              <a:rPr lang="sv-SE" b="1" dirty="0" smtClean="0"/>
              <a:t/>
            </a:r>
            <a:br>
              <a:rPr lang="sv-SE" b="1" dirty="0" smtClean="0"/>
            </a:br>
            <a:r>
              <a:rPr lang="sv-SE" b="1" dirty="0" smtClean="0"/>
              <a:t/>
            </a:r>
            <a:br>
              <a:rPr lang="sv-SE" b="1" dirty="0" smtClean="0"/>
            </a:br>
            <a:r>
              <a:rPr lang="sv-SE" b="1" dirty="0" smtClean="0"/>
              <a:t>Då </a:t>
            </a:r>
            <a:r>
              <a:rPr lang="sv-SE" b="1" dirty="0"/>
              <a:t>börjar vi!</a:t>
            </a:r>
          </a:p>
        </p:txBody>
      </p:sp>
    </p:spTree>
    <p:extLst>
      <p:ext uri="{BB962C8B-B14F-4D97-AF65-F5344CB8AC3E}">
        <p14:creationId xmlns:p14="http://schemas.microsoft.com/office/powerpoint/2010/main" val="1802277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4498" y="3594718"/>
            <a:ext cx="3929146" cy="3263282"/>
          </a:xfrm>
          <a:prstGeom prst="rect">
            <a:avLst/>
          </a:prstGeom>
        </p:spPr>
      </p:pic>
      <p:sp>
        <p:nvSpPr>
          <p:cNvPr id="2" name="Rubrik 1"/>
          <p:cNvSpPr>
            <a:spLocks noGrp="1"/>
          </p:cNvSpPr>
          <p:nvPr>
            <p:ph type="ctrTitle"/>
          </p:nvPr>
        </p:nvSpPr>
        <p:spPr>
          <a:xfrm>
            <a:off x="659959" y="683813"/>
            <a:ext cx="8892340" cy="5399664"/>
          </a:xfrm>
        </p:spPr>
        <p:txBody>
          <a:bodyPr/>
          <a:lstStyle/>
          <a:p>
            <a:pPr algn="l"/>
            <a:r>
              <a:rPr lang="sv-SE" sz="2800" dirty="0">
                <a:solidFill>
                  <a:schemeClr val="accent2">
                    <a:lumMod val="50000"/>
                  </a:schemeClr>
                </a:solidFill>
              </a:rPr>
              <a:t>Efter att ha vandrat en stund kom de till ett stort träd med grenar som sträckte sig mot himlen. På varje gren hängde ett blad med två tal skrivna på. För att ta sig vidare behövde de räkna ut summan av de två talen på varje blad</a:t>
            </a:r>
            <a:r>
              <a:rPr lang="sv-SE" sz="2800" dirty="0" smtClean="0">
                <a:solidFill>
                  <a:schemeClr val="accent2">
                    <a:lumMod val="50000"/>
                  </a:schemeClr>
                </a:solidFill>
              </a:rPr>
              <a:t>.</a:t>
            </a:r>
            <a:r>
              <a:rPr lang="sv-SE" sz="2800" dirty="0">
                <a:solidFill>
                  <a:schemeClr val="accent2">
                    <a:lumMod val="50000"/>
                  </a:schemeClr>
                </a:solidFill>
              </a:rPr>
              <a:t/>
            </a:r>
            <a:br>
              <a:rPr lang="sv-SE" sz="2800" dirty="0">
                <a:solidFill>
                  <a:schemeClr val="accent2">
                    <a:lumMod val="50000"/>
                  </a:schemeClr>
                </a:solidFill>
              </a:rPr>
            </a:br>
            <a:r>
              <a:rPr lang="sv-SE" sz="2800" dirty="0">
                <a:solidFill>
                  <a:schemeClr val="accent2">
                    <a:lumMod val="50000"/>
                  </a:schemeClr>
                </a:solidFill>
              </a:rPr>
              <a:t>Linus plockade det första bladet: </a:t>
            </a:r>
            <a:r>
              <a:rPr lang="sv-SE" sz="2800" b="1" dirty="0" smtClean="0">
                <a:solidFill>
                  <a:schemeClr val="accent2">
                    <a:lumMod val="50000"/>
                  </a:schemeClr>
                </a:solidFill>
              </a:rPr>
              <a:t>240 </a:t>
            </a:r>
            <a:r>
              <a:rPr lang="sv-SE" sz="2800" b="1" dirty="0">
                <a:solidFill>
                  <a:schemeClr val="accent2">
                    <a:lumMod val="50000"/>
                  </a:schemeClr>
                </a:solidFill>
              </a:rPr>
              <a:t>+ </a:t>
            </a:r>
            <a:r>
              <a:rPr lang="sv-SE" sz="2800" b="1" dirty="0" smtClean="0">
                <a:solidFill>
                  <a:schemeClr val="accent2">
                    <a:lumMod val="50000"/>
                  </a:schemeClr>
                </a:solidFill>
              </a:rPr>
              <a:t>350</a:t>
            </a:r>
            <a:r>
              <a:rPr lang="sv-SE" sz="2800" dirty="0" smtClean="0">
                <a:solidFill>
                  <a:schemeClr val="accent2">
                    <a:lumMod val="50000"/>
                  </a:schemeClr>
                </a:solidFill>
              </a:rPr>
              <a:t>. </a:t>
            </a:r>
            <a:br>
              <a:rPr lang="sv-SE" sz="2800" dirty="0" smtClean="0">
                <a:solidFill>
                  <a:schemeClr val="accent2">
                    <a:lumMod val="50000"/>
                  </a:schemeClr>
                </a:solidFill>
              </a:rPr>
            </a:br>
            <a:r>
              <a:rPr lang="sv-SE" sz="2800" dirty="0" smtClean="0">
                <a:solidFill>
                  <a:schemeClr val="accent2">
                    <a:lumMod val="50000"/>
                  </a:schemeClr>
                </a:solidFill>
              </a:rPr>
              <a:t>Han </a:t>
            </a:r>
            <a:r>
              <a:rPr lang="sv-SE" sz="2800" dirty="0">
                <a:solidFill>
                  <a:schemeClr val="accent2">
                    <a:lumMod val="50000"/>
                  </a:schemeClr>
                </a:solidFill>
              </a:rPr>
              <a:t>satte sig ner och började räkna</a:t>
            </a:r>
            <a:r>
              <a:rPr lang="sv-SE" sz="2800" dirty="0" smtClean="0">
                <a:solidFill>
                  <a:schemeClr val="accent2">
                    <a:lumMod val="50000"/>
                  </a:schemeClr>
                </a:solidFill>
              </a:rPr>
              <a:t>.</a:t>
            </a:r>
            <a:r>
              <a:rPr lang="sv-SE" sz="3200" dirty="0" smtClean="0">
                <a:solidFill>
                  <a:schemeClr val="accent2">
                    <a:lumMod val="50000"/>
                  </a:schemeClr>
                </a:solidFill>
              </a:rPr>
              <a:t/>
            </a:r>
            <a:br>
              <a:rPr lang="sv-SE" sz="3200" dirty="0" smtClean="0">
                <a:solidFill>
                  <a:schemeClr val="accent2">
                    <a:lumMod val="50000"/>
                  </a:schemeClr>
                </a:solidFill>
              </a:rPr>
            </a:br>
            <a:r>
              <a:rPr lang="sv-SE" sz="3200" dirty="0" smtClean="0">
                <a:solidFill>
                  <a:schemeClr val="accent2">
                    <a:lumMod val="50000"/>
                  </a:schemeClr>
                </a:solidFill>
              </a:rPr>
              <a:t/>
            </a:r>
            <a:br>
              <a:rPr lang="sv-SE" sz="3200" dirty="0" smtClean="0">
                <a:solidFill>
                  <a:schemeClr val="accent2">
                    <a:lumMod val="50000"/>
                  </a:schemeClr>
                </a:solidFill>
              </a:rPr>
            </a:br>
            <a:r>
              <a:rPr lang="sv-SE" sz="2800" b="1" dirty="0" smtClean="0">
                <a:solidFill>
                  <a:srgbClr val="0070C0"/>
                </a:solidFill>
              </a:rPr>
              <a:t>"</a:t>
            </a:r>
            <a:r>
              <a:rPr lang="sv-SE" sz="3200" b="1" dirty="0">
                <a:solidFill>
                  <a:srgbClr val="0070C0"/>
                </a:solidFill>
              </a:rPr>
              <a:t>Jag behöver er hjälp! </a:t>
            </a:r>
            <a:r>
              <a:rPr lang="sv-SE" sz="3200" b="1" dirty="0" smtClean="0">
                <a:solidFill>
                  <a:srgbClr val="0070C0"/>
                </a:solidFill>
              </a:rPr>
              <a:t/>
            </a:r>
            <a:br>
              <a:rPr lang="sv-SE" sz="3200" b="1" dirty="0" smtClean="0">
                <a:solidFill>
                  <a:srgbClr val="0070C0"/>
                </a:solidFill>
              </a:rPr>
            </a:br>
            <a:r>
              <a:rPr lang="sv-SE" sz="3200" b="1" dirty="0" smtClean="0">
                <a:solidFill>
                  <a:srgbClr val="0070C0"/>
                </a:solidFill>
              </a:rPr>
              <a:t>Hur </a:t>
            </a:r>
            <a:r>
              <a:rPr lang="sv-SE" sz="3200" b="1" dirty="0">
                <a:solidFill>
                  <a:srgbClr val="0070C0"/>
                </a:solidFill>
              </a:rPr>
              <a:t>ska vi räkna ut </a:t>
            </a:r>
            <a:r>
              <a:rPr lang="sv-SE" sz="3200" b="1" dirty="0" smtClean="0">
                <a:solidFill>
                  <a:srgbClr val="0070C0"/>
                </a:solidFill>
              </a:rPr>
              <a:t/>
            </a:r>
            <a:br>
              <a:rPr lang="sv-SE" sz="3200" b="1" dirty="0" smtClean="0">
                <a:solidFill>
                  <a:srgbClr val="0070C0"/>
                </a:solidFill>
              </a:rPr>
            </a:br>
            <a:r>
              <a:rPr lang="sv-SE" sz="3200" b="1" dirty="0" smtClean="0">
                <a:solidFill>
                  <a:srgbClr val="0070C0"/>
                </a:solidFill>
              </a:rPr>
              <a:t>det </a:t>
            </a:r>
            <a:r>
              <a:rPr lang="sv-SE" sz="3200" b="1" dirty="0">
                <a:solidFill>
                  <a:srgbClr val="0070C0"/>
                </a:solidFill>
              </a:rPr>
              <a:t>här</a:t>
            </a:r>
            <a:r>
              <a:rPr lang="sv-SE" sz="2800" b="1" dirty="0">
                <a:solidFill>
                  <a:srgbClr val="0070C0"/>
                </a:solidFill>
              </a:rPr>
              <a:t>?"</a:t>
            </a:r>
            <a:br>
              <a:rPr lang="sv-SE" sz="2800" b="1" dirty="0">
                <a:solidFill>
                  <a:srgbClr val="0070C0"/>
                </a:solidFill>
              </a:rPr>
            </a:br>
            <a:endParaRPr lang="sv-SE" sz="2400" dirty="0"/>
          </a:p>
        </p:txBody>
      </p:sp>
    </p:spTree>
    <p:extLst>
      <p:ext uri="{BB962C8B-B14F-4D97-AF65-F5344CB8AC3E}">
        <p14:creationId xmlns:p14="http://schemas.microsoft.com/office/powerpoint/2010/main" val="3572680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7906" y="659959"/>
            <a:ext cx="3914784" cy="3251354"/>
          </a:xfrm>
          <a:prstGeom prst="rect">
            <a:avLst/>
          </a:prstGeom>
          <a:effectLst>
            <a:glow rad="127000">
              <a:schemeClr val="accent1">
                <a:alpha val="0"/>
              </a:schemeClr>
            </a:glow>
            <a:outerShdw blurRad="50800" dist="50800" dir="5400000" algn="ctr" rotWithShape="0">
              <a:srgbClr val="000000">
                <a:alpha val="0"/>
              </a:srgbClr>
            </a:outerShdw>
            <a:reflection stA="0" endPos="65000" dist="50800" dir="5400000" sy="-100000" algn="bl" rotWithShape="0"/>
          </a:effectLst>
        </p:spPr>
      </p:pic>
      <p:sp>
        <p:nvSpPr>
          <p:cNvPr id="2" name="Rubrik 1"/>
          <p:cNvSpPr>
            <a:spLocks noGrp="1"/>
          </p:cNvSpPr>
          <p:nvPr>
            <p:ph type="ctrTitle"/>
          </p:nvPr>
        </p:nvSpPr>
        <p:spPr>
          <a:xfrm>
            <a:off x="675862" y="222637"/>
            <a:ext cx="6551873" cy="7187978"/>
          </a:xfrm>
        </p:spPr>
        <p:txBody>
          <a:bodyPr/>
          <a:lstStyle/>
          <a:p>
            <a:pPr algn="ctr"/>
            <a:r>
              <a:rPr lang="sv-SE" sz="2800" dirty="0">
                <a:solidFill>
                  <a:schemeClr val="accent2">
                    <a:lumMod val="50000"/>
                  </a:schemeClr>
                </a:solidFill>
              </a:rPr>
              <a:t>"Om du lägger ihop 200 och 300 får jag 500," sa Mira. "Sedan lägger du till 40 och 50, vilket blir 90."</a:t>
            </a:r>
            <a:br>
              <a:rPr lang="sv-SE" sz="2800" dirty="0">
                <a:solidFill>
                  <a:schemeClr val="accent2">
                    <a:lumMod val="50000"/>
                  </a:schemeClr>
                </a:solidFill>
              </a:rPr>
            </a:br>
            <a:r>
              <a:rPr lang="sv-SE" sz="2800" dirty="0">
                <a:solidFill>
                  <a:schemeClr val="accent2">
                    <a:lumMod val="50000"/>
                  </a:schemeClr>
                </a:solidFill>
              </a:rPr>
              <a:t>Mira log, nöjd med sig själv. </a:t>
            </a:r>
            <a:br>
              <a:rPr lang="sv-SE" sz="2800" dirty="0">
                <a:solidFill>
                  <a:schemeClr val="accent2">
                    <a:lumMod val="50000"/>
                  </a:schemeClr>
                </a:solidFill>
              </a:rPr>
            </a:br>
            <a:r>
              <a:rPr lang="sv-SE" sz="2800" dirty="0">
                <a:solidFill>
                  <a:schemeClr val="accent2">
                    <a:lumMod val="50000"/>
                  </a:schemeClr>
                </a:solidFill>
              </a:rPr>
              <a:t>"Så summan är 500 + 90 = 590!” – sa Linus.</a:t>
            </a:r>
            <a:br>
              <a:rPr lang="sv-SE" sz="2800" dirty="0">
                <a:solidFill>
                  <a:schemeClr val="accent2">
                    <a:lumMod val="50000"/>
                  </a:schemeClr>
                </a:solidFill>
              </a:rPr>
            </a:br>
            <a:r>
              <a:rPr lang="sv-SE" sz="2800" dirty="0">
                <a:solidFill>
                  <a:schemeClr val="accent2">
                    <a:lumMod val="50000"/>
                  </a:schemeClr>
                </a:solidFill>
              </a:rPr>
              <a:t>Linus nickade imponerat och plockade ett annat blad: </a:t>
            </a:r>
            <a:r>
              <a:rPr lang="sv-SE" sz="2800" dirty="0" smtClean="0">
                <a:solidFill>
                  <a:schemeClr val="accent2">
                    <a:lumMod val="50000"/>
                  </a:schemeClr>
                </a:solidFill>
              </a:rPr>
              <a:t/>
            </a:r>
            <a:br>
              <a:rPr lang="sv-SE" sz="2800" dirty="0" smtClean="0">
                <a:solidFill>
                  <a:schemeClr val="accent2">
                    <a:lumMod val="50000"/>
                  </a:schemeClr>
                </a:solidFill>
              </a:rPr>
            </a:br>
            <a:r>
              <a:rPr lang="sv-SE" sz="2800" b="1" dirty="0" smtClean="0">
                <a:solidFill>
                  <a:srgbClr val="0070C0"/>
                </a:solidFill>
              </a:rPr>
              <a:t>123 </a:t>
            </a:r>
            <a:r>
              <a:rPr lang="sv-SE" sz="2800" b="1" dirty="0">
                <a:solidFill>
                  <a:srgbClr val="0070C0"/>
                </a:solidFill>
              </a:rPr>
              <a:t>+ </a:t>
            </a:r>
            <a:r>
              <a:rPr lang="sv-SE" sz="2800" b="1" dirty="0" smtClean="0">
                <a:solidFill>
                  <a:srgbClr val="0070C0"/>
                </a:solidFill>
              </a:rPr>
              <a:t>465.</a:t>
            </a:r>
            <a:r>
              <a:rPr lang="sv-SE" sz="2800" dirty="0">
                <a:solidFill>
                  <a:schemeClr val="accent2">
                    <a:lumMod val="50000"/>
                  </a:schemeClr>
                </a:solidFill>
              </a:rPr>
              <a:t/>
            </a:r>
            <a:br>
              <a:rPr lang="sv-SE" sz="2800" dirty="0">
                <a:solidFill>
                  <a:schemeClr val="accent2">
                    <a:lumMod val="50000"/>
                  </a:schemeClr>
                </a:solidFill>
              </a:rPr>
            </a:br>
            <a:r>
              <a:rPr lang="sv-SE" sz="2800" dirty="0">
                <a:solidFill>
                  <a:schemeClr val="accent2">
                    <a:lumMod val="50000"/>
                  </a:schemeClr>
                </a:solidFill>
              </a:rPr>
              <a:t>"Först lägger jag till 100 och 400, vilket blir 500," räknade hon högt. "Sedan 20 och </a:t>
            </a:r>
            <a:r>
              <a:rPr lang="sv-SE" sz="2800" dirty="0" smtClean="0">
                <a:solidFill>
                  <a:schemeClr val="accent2">
                    <a:lumMod val="50000"/>
                  </a:schemeClr>
                </a:solidFill>
              </a:rPr>
              <a:t>60</a:t>
            </a:r>
            <a:r>
              <a:rPr lang="sv-SE" sz="2800" dirty="0">
                <a:solidFill>
                  <a:schemeClr val="accent2">
                    <a:lumMod val="50000"/>
                  </a:schemeClr>
                </a:solidFill>
              </a:rPr>
              <a:t>, vilket är 8</a:t>
            </a:r>
            <a:r>
              <a:rPr lang="sv-SE" sz="2800" dirty="0" smtClean="0">
                <a:solidFill>
                  <a:schemeClr val="accent2">
                    <a:lumMod val="50000"/>
                  </a:schemeClr>
                </a:solidFill>
              </a:rPr>
              <a:t>0</a:t>
            </a:r>
            <a:r>
              <a:rPr lang="sv-SE" sz="2800" dirty="0">
                <a:solidFill>
                  <a:schemeClr val="accent2">
                    <a:lumMod val="50000"/>
                  </a:schemeClr>
                </a:solidFill>
              </a:rPr>
              <a:t>. Och till sist 3 och </a:t>
            </a:r>
            <a:r>
              <a:rPr lang="sv-SE" sz="2800" dirty="0" smtClean="0">
                <a:solidFill>
                  <a:schemeClr val="accent2">
                    <a:lumMod val="50000"/>
                  </a:schemeClr>
                </a:solidFill>
              </a:rPr>
              <a:t>5, </a:t>
            </a:r>
            <a:r>
              <a:rPr lang="sv-SE" sz="2800" dirty="0">
                <a:solidFill>
                  <a:schemeClr val="accent2">
                    <a:lumMod val="50000"/>
                  </a:schemeClr>
                </a:solidFill>
              </a:rPr>
              <a:t>vilket ger 8</a:t>
            </a:r>
            <a:r>
              <a:rPr lang="sv-SE" sz="2800" dirty="0" smtClean="0">
                <a:solidFill>
                  <a:schemeClr val="accent2">
                    <a:lumMod val="50000"/>
                  </a:schemeClr>
                </a:solidFill>
              </a:rPr>
              <a:t>. </a:t>
            </a:r>
            <a:r>
              <a:rPr lang="sv-SE" sz="2800" dirty="0">
                <a:solidFill>
                  <a:schemeClr val="accent2">
                    <a:lumMod val="50000"/>
                  </a:schemeClr>
                </a:solidFill>
              </a:rPr>
              <a:t>Totalsumman blir alltså 500 + 8</a:t>
            </a:r>
            <a:r>
              <a:rPr lang="sv-SE" sz="2800" dirty="0" smtClean="0">
                <a:solidFill>
                  <a:schemeClr val="accent2">
                    <a:lumMod val="50000"/>
                  </a:schemeClr>
                </a:solidFill>
              </a:rPr>
              <a:t>0 </a:t>
            </a:r>
            <a:r>
              <a:rPr lang="sv-SE" sz="2800" dirty="0">
                <a:solidFill>
                  <a:schemeClr val="accent2">
                    <a:lumMod val="50000"/>
                  </a:schemeClr>
                </a:solidFill>
              </a:rPr>
              <a:t>+ 8</a:t>
            </a:r>
            <a:r>
              <a:rPr lang="sv-SE" sz="2800" dirty="0" smtClean="0">
                <a:solidFill>
                  <a:schemeClr val="accent2">
                    <a:lumMod val="50000"/>
                  </a:schemeClr>
                </a:solidFill>
              </a:rPr>
              <a:t> </a:t>
            </a:r>
            <a:r>
              <a:rPr lang="sv-SE" sz="2800" dirty="0">
                <a:solidFill>
                  <a:schemeClr val="accent2">
                    <a:lumMod val="50000"/>
                  </a:schemeClr>
                </a:solidFill>
              </a:rPr>
              <a:t>= </a:t>
            </a:r>
            <a:r>
              <a:rPr lang="sv-SE" sz="2800" dirty="0" smtClean="0">
                <a:solidFill>
                  <a:schemeClr val="accent2">
                    <a:lumMod val="50000"/>
                  </a:schemeClr>
                </a:solidFill>
              </a:rPr>
              <a:t>588!” – sa Linus nöjd.</a:t>
            </a:r>
            <a:r>
              <a:rPr lang="sv-SE" sz="2400" dirty="0"/>
              <a:t/>
            </a:r>
            <a:br>
              <a:rPr lang="sv-SE" sz="2400" dirty="0"/>
            </a:br>
            <a:r>
              <a:rPr lang="sv-SE" sz="2400" dirty="0">
                <a:solidFill>
                  <a:schemeClr val="accent2">
                    <a:lumMod val="50000"/>
                  </a:schemeClr>
                </a:solidFill>
              </a:rPr>
              <a:t/>
            </a:r>
            <a:br>
              <a:rPr lang="sv-SE" sz="2400" dirty="0">
                <a:solidFill>
                  <a:schemeClr val="accent2">
                    <a:lumMod val="50000"/>
                  </a:schemeClr>
                </a:solidFill>
              </a:rPr>
            </a:br>
            <a:endParaRPr lang="sv-SE" sz="2400" dirty="0"/>
          </a:p>
        </p:txBody>
      </p:sp>
      <p:sp>
        <p:nvSpPr>
          <p:cNvPr id="4" name="textruta 3"/>
          <p:cNvSpPr txBox="1"/>
          <p:nvPr/>
        </p:nvSpPr>
        <p:spPr>
          <a:xfrm>
            <a:off x="7304539" y="3749457"/>
            <a:ext cx="4784093" cy="3108543"/>
          </a:xfrm>
          <a:prstGeom prst="rect">
            <a:avLst/>
          </a:prstGeom>
          <a:noFill/>
        </p:spPr>
        <p:txBody>
          <a:bodyPr wrap="square" rtlCol="0">
            <a:spAutoFit/>
          </a:bodyPr>
          <a:lstStyle/>
          <a:p>
            <a:r>
              <a:rPr lang="sv-SE" sz="2800" b="1" dirty="0">
                <a:solidFill>
                  <a:srgbClr val="0070C0"/>
                </a:solidFill>
              </a:rPr>
              <a:t>När båda hade löst sina uppgifter, rasslade trädet och öppnade en hemlig dörr i stammen. Med förväntan klev de in genom dörren och fann sig själva i nästa del av skogen.</a:t>
            </a:r>
          </a:p>
        </p:txBody>
      </p:sp>
    </p:spTree>
    <p:extLst>
      <p:ext uri="{BB962C8B-B14F-4D97-AF65-F5344CB8AC3E}">
        <p14:creationId xmlns:p14="http://schemas.microsoft.com/office/powerpoint/2010/main" val="3358596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59959" y="373711"/>
            <a:ext cx="8794141" cy="4738978"/>
          </a:xfrm>
        </p:spPr>
        <p:txBody>
          <a:bodyPr/>
          <a:lstStyle/>
          <a:p>
            <a:pPr algn="ctr"/>
            <a:r>
              <a:rPr lang="sv-SE" sz="2800" dirty="0">
                <a:solidFill>
                  <a:schemeClr val="accent2">
                    <a:lumMod val="50000"/>
                  </a:schemeClr>
                </a:solidFill>
              </a:rPr>
              <a:t>Efter en kort vandring hörde de ljudet av forsande vatten. Framför dem låg en bred flod, och på var och en av stenarna som låg i floden fanns ett tal skrivet. För att kunna hoppa från sten till sten behövde de lösa subtraktionsgåtorna.</a:t>
            </a:r>
            <a:br>
              <a:rPr lang="sv-SE" sz="2800" dirty="0">
                <a:solidFill>
                  <a:schemeClr val="accent2">
                    <a:lumMod val="50000"/>
                  </a:schemeClr>
                </a:solidFill>
              </a:rPr>
            </a:br>
            <a:r>
              <a:rPr lang="sv-SE" sz="2800" dirty="0" smtClean="0">
                <a:solidFill>
                  <a:schemeClr val="accent2">
                    <a:lumMod val="50000"/>
                  </a:schemeClr>
                </a:solidFill>
              </a:rPr>
              <a:t>Mira </a:t>
            </a:r>
            <a:r>
              <a:rPr lang="sv-SE" sz="2800" dirty="0">
                <a:solidFill>
                  <a:schemeClr val="accent2">
                    <a:lumMod val="50000"/>
                  </a:schemeClr>
                </a:solidFill>
              </a:rPr>
              <a:t>såg sig omkring och hoppade till den första stenen där det stod </a:t>
            </a:r>
            <a:r>
              <a:rPr lang="sv-SE" sz="2800" b="1" dirty="0">
                <a:solidFill>
                  <a:schemeClr val="accent2">
                    <a:lumMod val="50000"/>
                  </a:schemeClr>
                </a:solidFill>
              </a:rPr>
              <a:t>750 - </a:t>
            </a:r>
            <a:r>
              <a:rPr lang="sv-SE" sz="2800" b="1" dirty="0" smtClean="0">
                <a:solidFill>
                  <a:schemeClr val="accent2">
                    <a:lumMod val="50000"/>
                  </a:schemeClr>
                </a:solidFill>
              </a:rPr>
              <a:t>340</a:t>
            </a:r>
            <a:r>
              <a:rPr lang="sv-SE" sz="2800" dirty="0" smtClean="0">
                <a:solidFill>
                  <a:schemeClr val="accent2">
                    <a:lumMod val="50000"/>
                  </a:schemeClr>
                </a:solidFill>
              </a:rPr>
              <a:t>.</a:t>
            </a:r>
            <a:br>
              <a:rPr lang="sv-SE" sz="2800" dirty="0" smtClean="0">
                <a:solidFill>
                  <a:schemeClr val="accent2">
                    <a:lumMod val="50000"/>
                  </a:schemeClr>
                </a:solidFill>
              </a:rPr>
            </a:br>
            <a:r>
              <a:rPr lang="sv-SE" sz="2800" dirty="0">
                <a:solidFill>
                  <a:schemeClr val="accent2">
                    <a:lumMod val="50000"/>
                  </a:schemeClr>
                </a:solidFill>
              </a:rPr>
              <a:t/>
            </a:r>
            <a:br>
              <a:rPr lang="sv-SE" sz="2800" dirty="0">
                <a:solidFill>
                  <a:schemeClr val="accent2">
                    <a:lumMod val="50000"/>
                  </a:schemeClr>
                </a:solidFill>
              </a:rPr>
            </a:br>
            <a:r>
              <a:rPr lang="sv-SE" sz="2800" b="1" dirty="0">
                <a:solidFill>
                  <a:srgbClr val="0070C0"/>
                </a:solidFill>
              </a:rPr>
              <a:t>"Okej," sa </a:t>
            </a:r>
            <a:r>
              <a:rPr lang="sv-SE" sz="2800" b="1" dirty="0" smtClean="0">
                <a:solidFill>
                  <a:srgbClr val="0070C0"/>
                </a:solidFill>
              </a:rPr>
              <a:t>hon. ”Jag </a:t>
            </a:r>
            <a:r>
              <a:rPr lang="sv-SE" sz="2800" b="1" dirty="0">
                <a:solidFill>
                  <a:srgbClr val="0070C0"/>
                </a:solidFill>
              </a:rPr>
              <a:t>kan försöka lösa det men vänner, jag behöver fortfarande er hjälp</a:t>
            </a:r>
            <a:r>
              <a:rPr lang="sv-SE" sz="2800" b="1" dirty="0" smtClean="0">
                <a:solidFill>
                  <a:srgbClr val="0070C0"/>
                </a:solidFill>
              </a:rPr>
              <a:t>!”</a:t>
            </a:r>
            <a:r>
              <a:rPr lang="sv-SE" sz="2400" b="1" dirty="0">
                <a:solidFill>
                  <a:srgbClr val="0070C0"/>
                </a:solidFill>
              </a:rPr>
              <a:t/>
            </a:r>
            <a:br>
              <a:rPr lang="sv-SE" sz="2400" b="1" dirty="0">
                <a:solidFill>
                  <a:srgbClr val="0070C0"/>
                </a:solidFill>
              </a:rPr>
            </a:br>
            <a:r>
              <a:rPr lang="sv-SE" sz="2400" dirty="0">
                <a:solidFill>
                  <a:schemeClr val="accent2">
                    <a:lumMod val="50000"/>
                  </a:schemeClr>
                </a:solidFill>
              </a:rPr>
              <a:t/>
            </a:r>
            <a:br>
              <a:rPr lang="sv-SE" sz="2400" dirty="0">
                <a:solidFill>
                  <a:schemeClr val="accent2">
                    <a:lumMod val="50000"/>
                  </a:schemeClr>
                </a:solidFill>
              </a:rPr>
            </a:br>
            <a:endParaRPr lang="sv-SE" sz="2400"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6476" y="4513226"/>
            <a:ext cx="2782824" cy="2252472"/>
          </a:xfrm>
          <a:prstGeom prst="rect">
            <a:avLst/>
          </a:prstGeom>
        </p:spPr>
      </p:pic>
    </p:spTree>
    <p:extLst>
      <p:ext uri="{BB962C8B-B14F-4D97-AF65-F5344CB8AC3E}">
        <p14:creationId xmlns:p14="http://schemas.microsoft.com/office/powerpoint/2010/main" val="361580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68561" y="111317"/>
            <a:ext cx="8770288" cy="6452483"/>
          </a:xfrm>
        </p:spPr>
        <p:txBody>
          <a:bodyPr/>
          <a:lstStyle/>
          <a:p>
            <a:pPr algn="l"/>
            <a:r>
              <a:rPr lang="sv-SE" sz="2800" dirty="0" smtClean="0">
                <a:solidFill>
                  <a:schemeClr val="accent2">
                    <a:lumMod val="50000"/>
                  </a:schemeClr>
                </a:solidFill>
              </a:rPr>
              <a:t>”Tack för hjälpen kära vänner! Så 700 </a:t>
            </a:r>
            <a:r>
              <a:rPr lang="sv-SE" sz="2800" dirty="0">
                <a:solidFill>
                  <a:schemeClr val="accent2">
                    <a:lumMod val="50000"/>
                  </a:schemeClr>
                </a:solidFill>
              </a:rPr>
              <a:t>minus 300 ger mig 400. Sedan tar jag 50 minus 40, vilket blir </a:t>
            </a:r>
            <a:r>
              <a:rPr lang="sv-SE" sz="2800" dirty="0" smtClean="0">
                <a:solidFill>
                  <a:schemeClr val="accent2">
                    <a:lumMod val="50000"/>
                  </a:schemeClr>
                </a:solidFill>
              </a:rPr>
              <a:t>10. Resultatet </a:t>
            </a:r>
            <a:r>
              <a:rPr lang="sv-SE" sz="2800" dirty="0">
                <a:solidFill>
                  <a:schemeClr val="accent2">
                    <a:lumMod val="50000"/>
                  </a:schemeClr>
                </a:solidFill>
              </a:rPr>
              <a:t>blir 400 + </a:t>
            </a:r>
            <a:r>
              <a:rPr lang="sv-SE" sz="2800" dirty="0" smtClean="0">
                <a:solidFill>
                  <a:schemeClr val="accent2">
                    <a:lumMod val="50000"/>
                  </a:schemeClr>
                </a:solidFill>
              </a:rPr>
              <a:t>10= 410!” – sa Mira.</a:t>
            </a:r>
            <a:br>
              <a:rPr lang="sv-SE" sz="2800" dirty="0" smtClean="0">
                <a:solidFill>
                  <a:schemeClr val="accent2">
                    <a:lumMod val="50000"/>
                  </a:schemeClr>
                </a:solidFill>
              </a:rPr>
            </a:br>
            <a:r>
              <a:rPr lang="sv-SE" sz="2800" dirty="0" smtClean="0">
                <a:solidFill>
                  <a:schemeClr val="accent2">
                    <a:lumMod val="50000"/>
                  </a:schemeClr>
                </a:solidFill>
              </a:rPr>
              <a:t>Efter det, hoppade hon </a:t>
            </a:r>
            <a:r>
              <a:rPr lang="sv-SE" sz="2800" dirty="0">
                <a:solidFill>
                  <a:schemeClr val="accent2">
                    <a:lumMod val="50000"/>
                  </a:schemeClr>
                </a:solidFill>
              </a:rPr>
              <a:t>vidare till nästa sten, medan </a:t>
            </a:r>
            <a:r>
              <a:rPr lang="sv-SE" sz="2800" dirty="0" smtClean="0">
                <a:solidFill>
                  <a:schemeClr val="accent2">
                    <a:lumMod val="50000"/>
                  </a:schemeClr>
                </a:solidFill>
              </a:rPr>
              <a:t>Linus </a:t>
            </a:r>
            <a:r>
              <a:rPr lang="sv-SE" sz="2800" dirty="0">
                <a:solidFill>
                  <a:schemeClr val="accent2">
                    <a:lumMod val="50000"/>
                  </a:schemeClr>
                </a:solidFill>
              </a:rPr>
              <a:t>löste en annan uppgift: </a:t>
            </a:r>
            <a:r>
              <a:rPr lang="sv-SE" sz="2800" b="1" dirty="0">
                <a:solidFill>
                  <a:schemeClr val="accent2">
                    <a:lumMod val="50000"/>
                  </a:schemeClr>
                </a:solidFill>
              </a:rPr>
              <a:t>500 - </a:t>
            </a:r>
            <a:r>
              <a:rPr lang="sv-SE" sz="2800" b="1" dirty="0" smtClean="0">
                <a:solidFill>
                  <a:schemeClr val="accent2">
                    <a:lumMod val="50000"/>
                  </a:schemeClr>
                </a:solidFill>
              </a:rPr>
              <a:t>120</a:t>
            </a:r>
            <a:r>
              <a:rPr lang="sv-SE" sz="2800" dirty="0" smtClean="0">
                <a:solidFill>
                  <a:schemeClr val="accent2">
                    <a:lumMod val="50000"/>
                  </a:schemeClr>
                </a:solidFill>
              </a:rPr>
              <a:t>.</a:t>
            </a:r>
            <a:br>
              <a:rPr lang="sv-SE" sz="2800" dirty="0" smtClean="0">
                <a:solidFill>
                  <a:schemeClr val="accent2">
                    <a:lumMod val="50000"/>
                  </a:schemeClr>
                </a:solidFill>
              </a:rPr>
            </a:br>
            <a:r>
              <a:rPr lang="sv-SE" sz="2800" dirty="0">
                <a:solidFill>
                  <a:schemeClr val="accent2">
                    <a:lumMod val="50000"/>
                  </a:schemeClr>
                </a:solidFill>
              </a:rPr>
              <a:t/>
            </a:r>
            <a:br>
              <a:rPr lang="sv-SE" sz="2800" dirty="0">
                <a:solidFill>
                  <a:schemeClr val="accent2">
                    <a:lumMod val="50000"/>
                  </a:schemeClr>
                </a:solidFill>
              </a:rPr>
            </a:br>
            <a:r>
              <a:rPr lang="sv-SE" sz="2800" dirty="0">
                <a:solidFill>
                  <a:schemeClr val="accent2">
                    <a:lumMod val="50000"/>
                  </a:schemeClr>
                </a:solidFill>
              </a:rPr>
              <a:t>"500 minus 100 är 400," </a:t>
            </a:r>
            <a:r>
              <a:rPr lang="sv-SE" sz="2800" dirty="0" smtClean="0">
                <a:solidFill>
                  <a:schemeClr val="accent2">
                    <a:lumMod val="50000"/>
                  </a:schemeClr>
                </a:solidFill>
              </a:rPr>
              <a:t/>
            </a:r>
            <a:br>
              <a:rPr lang="sv-SE" sz="2800" dirty="0" smtClean="0">
                <a:solidFill>
                  <a:schemeClr val="accent2">
                    <a:lumMod val="50000"/>
                  </a:schemeClr>
                </a:solidFill>
              </a:rPr>
            </a:br>
            <a:r>
              <a:rPr lang="sv-SE" sz="2800" dirty="0" smtClean="0">
                <a:solidFill>
                  <a:schemeClr val="accent2">
                    <a:lumMod val="50000"/>
                  </a:schemeClr>
                </a:solidFill>
              </a:rPr>
              <a:t>började han</a:t>
            </a:r>
            <a:r>
              <a:rPr lang="sv-SE" sz="2800" dirty="0">
                <a:solidFill>
                  <a:schemeClr val="accent2">
                    <a:lumMod val="50000"/>
                  </a:schemeClr>
                </a:solidFill>
              </a:rPr>
              <a:t>. </a:t>
            </a:r>
            <a:r>
              <a:rPr lang="sv-SE" sz="2800" dirty="0" smtClean="0">
                <a:solidFill>
                  <a:schemeClr val="accent2">
                    <a:lumMod val="50000"/>
                  </a:schemeClr>
                </a:solidFill>
              </a:rPr>
              <a:t/>
            </a:r>
            <a:br>
              <a:rPr lang="sv-SE" sz="2800" dirty="0" smtClean="0">
                <a:solidFill>
                  <a:schemeClr val="accent2">
                    <a:lumMod val="50000"/>
                  </a:schemeClr>
                </a:solidFill>
              </a:rPr>
            </a:br>
            <a:r>
              <a:rPr lang="sv-SE" sz="2800" dirty="0" smtClean="0">
                <a:solidFill>
                  <a:schemeClr val="accent2">
                    <a:lumMod val="50000"/>
                  </a:schemeClr>
                </a:solidFill>
              </a:rPr>
              <a:t>"</a:t>
            </a:r>
            <a:r>
              <a:rPr lang="sv-SE" sz="2800" dirty="0">
                <a:solidFill>
                  <a:schemeClr val="accent2">
                    <a:lumMod val="50000"/>
                  </a:schemeClr>
                </a:solidFill>
              </a:rPr>
              <a:t>Sedan </a:t>
            </a:r>
            <a:r>
              <a:rPr lang="sv-SE" sz="2800" dirty="0" smtClean="0">
                <a:solidFill>
                  <a:schemeClr val="accent2">
                    <a:lumMod val="50000"/>
                  </a:schemeClr>
                </a:solidFill>
              </a:rPr>
              <a:t>400 </a:t>
            </a:r>
            <a:r>
              <a:rPr lang="sv-SE" sz="2800" dirty="0">
                <a:solidFill>
                  <a:schemeClr val="accent2">
                    <a:lumMod val="50000"/>
                  </a:schemeClr>
                </a:solidFill>
              </a:rPr>
              <a:t>minus </a:t>
            </a:r>
            <a:r>
              <a:rPr lang="sv-SE" sz="2800" dirty="0" smtClean="0">
                <a:solidFill>
                  <a:schemeClr val="accent2">
                    <a:lumMod val="50000"/>
                  </a:schemeClr>
                </a:solidFill>
              </a:rPr>
              <a:t>20 blir 380!”</a:t>
            </a:r>
            <a:br>
              <a:rPr lang="sv-SE" sz="2800" dirty="0" smtClean="0">
                <a:solidFill>
                  <a:schemeClr val="accent2">
                    <a:lumMod val="50000"/>
                  </a:schemeClr>
                </a:solidFill>
              </a:rPr>
            </a:br>
            <a:r>
              <a:rPr lang="sv-SE" sz="2800" dirty="0">
                <a:solidFill>
                  <a:schemeClr val="accent2">
                    <a:lumMod val="50000"/>
                  </a:schemeClr>
                </a:solidFill>
              </a:rPr>
              <a:t/>
            </a:r>
            <a:br>
              <a:rPr lang="sv-SE" sz="2800" dirty="0">
                <a:solidFill>
                  <a:schemeClr val="accent2">
                    <a:lumMod val="50000"/>
                  </a:schemeClr>
                </a:solidFill>
              </a:rPr>
            </a:br>
            <a:r>
              <a:rPr lang="sv-SE" sz="2800" dirty="0">
                <a:solidFill>
                  <a:schemeClr val="accent2">
                    <a:lumMod val="50000"/>
                  </a:schemeClr>
                </a:solidFill>
              </a:rPr>
              <a:t>När båda hade tagit sig över floden med sina rätta svar, försvann floden och en ny stig öppnade sig framför dem</a:t>
            </a:r>
            <a:r>
              <a:rPr lang="sv-SE" sz="2800" dirty="0" smtClean="0">
                <a:solidFill>
                  <a:schemeClr val="accent2">
                    <a:lumMod val="50000"/>
                  </a:schemeClr>
                </a:solidFill>
              </a:rPr>
              <a:t>.</a:t>
            </a:r>
            <a:r>
              <a:rPr lang="sv-SE" sz="2400" dirty="0">
                <a:solidFill>
                  <a:schemeClr val="accent2">
                    <a:lumMod val="50000"/>
                  </a:schemeClr>
                </a:solidFill>
              </a:rPr>
              <a:t/>
            </a:r>
            <a:br>
              <a:rPr lang="sv-SE" sz="2400" dirty="0">
                <a:solidFill>
                  <a:schemeClr val="accent2">
                    <a:lumMod val="50000"/>
                  </a:schemeClr>
                </a:solidFill>
              </a:rPr>
            </a:br>
            <a:endParaRPr lang="sv-SE" sz="2400" dirty="0"/>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5580" y="2684427"/>
            <a:ext cx="2782824" cy="2252472"/>
          </a:xfrm>
          <a:prstGeom prst="rect">
            <a:avLst/>
          </a:prstGeom>
        </p:spPr>
      </p:pic>
    </p:spTree>
    <p:extLst>
      <p:ext uri="{BB962C8B-B14F-4D97-AF65-F5344CB8AC3E}">
        <p14:creationId xmlns:p14="http://schemas.microsoft.com/office/powerpoint/2010/main" val="4189869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68561" y="405517"/>
            <a:ext cx="8770288" cy="6146358"/>
          </a:xfrm>
        </p:spPr>
        <p:txBody>
          <a:bodyPr/>
          <a:lstStyle/>
          <a:p>
            <a:pPr algn="ctr"/>
            <a:r>
              <a:rPr lang="sv-SE" sz="2800" dirty="0">
                <a:solidFill>
                  <a:schemeClr val="accent2">
                    <a:lumMod val="50000"/>
                  </a:schemeClr>
                </a:solidFill>
              </a:rPr>
              <a:t>Nu närmade sig skymningen</a:t>
            </a:r>
            <a:r>
              <a:rPr lang="sv-SE" sz="2800" dirty="0" smtClean="0">
                <a:solidFill>
                  <a:schemeClr val="accent2">
                    <a:lumMod val="50000"/>
                  </a:schemeClr>
                </a:solidFill>
              </a:rPr>
              <a:t>, när solen går ner, </a:t>
            </a:r>
            <a:r>
              <a:rPr lang="sv-SE" sz="2800" dirty="0">
                <a:solidFill>
                  <a:schemeClr val="accent2">
                    <a:lumMod val="50000"/>
                  </a:schemeClr>
                </a:solidFill>
              </a:rPr>
              <a:t>och de kom till en mörk del av skogen där Skuggan väntade. För att övervinna den behövde Linus och Mira lösa den sista och svåraste utmaningen.</a:t>
            </a:r>
            <a:br>
              <a:rPr lang="sv-SE" sz="2800" dirty="0">
                <a:solidFill>
                  <a:schemeClr val="accent2">
                    <a:lumMod val="50000"/>
                  </a:schemeClr>
                </a:solidFill>
              </a:rPr>
            </a:br>
            <a:r>
              <a:rPr lang="sv-SE" sz="2800" dirty="0">
                <a:solidFill>
                  <a:schemeClr val="accent2">
                    <a:lumMod val="50000"/>
                  </a:schemeClr>
                </a:solidFill>
              </a:rPr>
              <a:t>Skuggan visade dem två enorma stentavlor. På den första tavlan stod det: </a:t>
            </a:r>
            <a:r>
              <a:rPr lang="sv-SE" sz="2800" b="1" dirty="0" smtClean="0">
                <a:solidFill>
                  <a:schemeClr val="accent2">
                    <a:lumMod val="50000"/>
                  </a:schemeClr>
                </a:solidFill>
              </a:rPr>
              <a:t>870 </a:t>
            </a:r>
            <a:r>
              <a:rPr lang="sv-SE" sz="2800" b="1" dirty="0">
                <a:solidFill>
                  <a:schemeClr val="accent2">
                    <a:lumMod val="50000"/>
                  </a:schemeClr>
                </a:solidFill>
              </a:rPr>
              <a:t>- </a:t>
            </a:r>
            <a:r>
              <a:rPr lang="sv-SE" sz="2800" b="1" dirty="0" smtClean="0">
                <a:solidFill>
                  <a:schemeClr val="accent2">
                    <a:lumMod val="50000"/>
                  </a:schemeClr>
                </a:solidFill>
              </a:rPr>
              <a:t>450 </a:t>
            </a:r>
            <a:r>
              <a:rPr lang="sv-SE" sz="2800" b="1" dirty="0">
                <a:solidFill>
                  <a:schemeClr val="accent2">
                    <a:lumMod val="50000"/>
                  </a:schemeClr>
                </a:solidFill>
              </a:rPr>
              <a:t>+ </a:t>
            </a:r>
            <a:r>
              <a:rPr lang="sv-SE" sz="2800" b="1" dirty="0" smtClean="0">
                <a:solidFill>
                  <a:schemeClr val="accent2">
                    <a:lumMod val="50000"/>
                  </a:schemeClr>
                </a:solidFill>
              </a:rPr>
              <a:t>280</a:t>
            </a:r>
            <a:r>
              <a:rPr lang="sv-SE" sz="2800" dirty="0" smtClean="0">
                <a:solidFill>
                  <a:schemeClr val="accent2">
                    <a:lumMod val="50000"/>
                  </a:schemeClr>
                </a:solidFill>
              </a:rPr>
              <a:t>.</a:t>
            </a:r>
            <a:r>
              <a:rPr lang="sv-SE" sz="2800" dirty="0">
                <a:solidFill>
                  <a:schemeClr val="accent2">
                    <a:lumMod val="50000"/>
                  </a:schemeClr>
                </a:solidFill>
              </a:rPr>
              <a:t/>
            </a:r>
            <a:br>
              <a:rPr lang="sv-SE" sz="2800" dirty="0">
                <a:solidFill>
                  <a:schemeClr val="accent2">
                    <a:lumMod val="50000"/>
                  </a:schemeClr>
                </a:solidFill>
              </a:rPr>
            </a:br>
            <a:r>
              <a:rPr lang="sv-SE" sz="2800" dirty="0">
                <a:solidFill>
                  <a:schemeClr val="accent2">
                    <a:lumMod val="50000"/>
                  </a:schemeClr>
                </a:solidFill>
              </a:rPr>
              <a:t>Mira tog en djup andning. </a:t>
            </a:r>
            <a:r>
              <a:rPr lang="sv-SE" sz="2800" dirty="0" smtClean="0">
                <a:solidFill>
                  <a:schemeClr val="accent2">
                    <a:lumMod val="50000"/>
                  </a:schemeClr>
                </a:solidFill>
              </a:rPr>
              <a:t/>
            </a:r>
            <a:br>
              <a:rPr lang="sv-SE" sz="2800" dirty="0" smtClean="0">
                <a:solidFill>
                  <a:schemeClr val="accent2">
                    <a:lumMod val="50000"/>
                  </a:schemeClr>
                </a:solidFill>
              </a:rPr>
            </a:br>
            <a:r>
              <a:rPr lang="sv-SE" sz="2800" dirty="0" smtClean="0">
                <a:solidFill>
                  <a:schemeClr val="accent2">
                    <a:lumMod val="50000"/>
                  </a:schemeClr>
                </a:solidFill>
              </a:rPr>
              <a:t/>
            </a:r>
            <a:br>
              <a:rPr lang="sv-SE" sz="2800" dirty="0" smtClean="0">
                <a:solidFill>
                  <a:schemeClr val="accent2">
                    <a:lumMod val="50000"/>
                  </a:schemeClr>
                </a:solidFill>
              </a:rPr>
            </a:br>
            <a:r>
              <a:rPr lang="sv-SE" sz="2800" dirty="0">
                <a:solidFill>
                  <a:schemeClr val="accent2">
                    <a:lumMod val="50000"/>
                  </a:schemeClr>
                </a:solidFill>
              </a:rPr>
              <a:t> </a:t>
            </a:r>
            <a:r>
              <a:rPr lang="sv-SE" sz="2800" dirty="0" smtClean="0">
                <a:solidFill>
                  <a:schemeClr val="accent2">
                    <a:lumMod val="50000"/>
                  </a:schemeClr>
                </a:solidFill>
              </a:rPr>
              <a:t>                                             </a:t>
            </a:r>
            <a:r>
              <a:rPr lang="sv-SE" sz="3600" b="1" dirty="0" smtClean="0">
                <a:solidFill>
                  <a:srgbClr val="00B0F0"/>
                </a:solidFill>
              </a:rPr>
              <a:t>"</a:t>
            </a:r>
            <a:r>
              <a:rPr lang="sv-SE" sz="3600" b="1" dirty="0">
                <a:solidFill>
                  <a:srgbClr val="00B0F0"/>
                </a:solidFill>
              </a:rPr>
              <a:t>Jag måste först </a:t>
            </a:r>
            <a:r>
              <a:rPr lang="sv-SE" sz="3600" b="1" dirty="0" smtClean="0">
                <a:solidFill>
                  <a:srgbClr val="00B0F0"/>
                </a:solidFill>
              </a:rPr>
              <a:t>                   										    lösa additionen 											 eller hur? Hjälp 										  mig kompisar!</a:t>
            </a:r>
            <a:r>
              <a:rPr lang="sv-SE" sz="2400" dirty="0">
                <a:solidFill>
                  <a:schemeClr val="accent2">
                    <a:lumMod val="50000"/>
                  </a:schemeClr>
                </a:solidFill>
              </a:rPr>
              <a:t/>
            </a:r>
            <a:br>
              <a:rPr lang="sv-SE" sz="2400" dirty="0">
                <a:solidFill>
                  <a:schemeClr val="accent2">
                    <a:lumMod val="50000"/>
                  </a:schemeClr>
                </a:solidFill>
              </a:rPr>
            </a:br>
            <a:endParaRPr lang="sv-SE" sz="2400" dirty="0">
              <a:solidFill>
                <a:schemeClr val="accent2">
                  <a:lumMod val="50000"/>
                </a:schemeClr>
              </a:solidFill>
            </a:endParaRPr>
          </a:p>
        </p:txBody>
      </p:sp>
      <p:pic>
        <p:nvPicPr>
          <p:cNvPr id="3074" name="Picture 2" descr="https://static.vecteezy.com/ti/gratis-vektor/p1/26467713-vektor-illustration-av-strand-pa-skymning-med-stenar-vect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571" y="3773745"/>
            <a:ext cx="4569793" cy="2570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601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inVertical)">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4179</TotalTime>
  <Words>1448</Words>
  <Application>Microsoft Office PowerPoint</Application>
  <PresentationFormat>Bredbild</PresentationFormat>
  <Paragraphs>26</Paragraphs>
  <Slides>13</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Arial</vt:lpstr>
      <vt:lpstr>Comic Sans MS</vt:lpstr>
      <vt:lpstr>Trebuchet MS</vt:lpstr>
      <vt:lpstr>Wingdings 3</vt:lpstr>
      <vt:lpstr>Fasett</vt:lpstr>
      <vt:lpstr>Äventyr i  Matteskogens Rike  Tanja Bajraktarova, Tallbohovskolan, Järfälla kommun, September 2024</vt:lpstr>
      <vt:lpstr>En gång i tiden väldigt långt härifrån, i en del av världen, gömd bakom 32 berg, 40 floder, 25 sjöar och bortom regnbågens ände, låg Räkne skogens rike.  Vad tycker ni?! Hur många berg, floder och sjöar är det sammanlagt?  (räkna med huvudräkning eller med uppställning)</vt:lpstr>
      <vt:lpstr>Detta var inget vanligt rike, för varje träd, sten och bäck i denna skog hade magiska krafter – krafter som kunde förvandla siffror till nycklar och nycklar till skatter!  I detta rike levde två vänner, Linus och Mira, som älskade äventyr. En dag fick de ett uppdrag från den visa ugglan Pythagoras.  - "Räkne skogens magi är i fara!" sa ugglan. "En mystisk skugga har stulit de magiska siffrorna som håller vår värld i balans. Nu måste ni hjälpa oss att återställa ordningen genom att lösa gåtorna i skogen. Men var försiktiga! Skuggan lurar i varje hörn och försöker förvirra er.”  Linus och Mira, som var både modiga och kloka, tog på sig sina ryggsäckar fyllda med blyertspennor, suddgummin och mattepapper. De begav sig in i skogen, där de första utmaningarna väntade.</vt:lpstr>
      <vt:lpstr>Är ni redo att följa med Linus och Mira på äventyr?   Då börjar vi!</vt:lpstr>
      <vt:lpstr>Efter att ha vandrat en stund kom de till ett stort träd med grenar som sträckte sig mot himlen. På varje gren hängde ett blad med två tal skrivna på. För att ta sig vidare behövde de räkna ut summan av de två talen på varje blad. Linus plockade det första bladet: 240 + 350.  Han satte sig ner och började räkna.  "Jag behöver er hjälp!  Hur ska vi räkna ut  det här?" </vt:lpstr>
      <vt:lpstr>"Om du lägger ihop 200 och 300 får jag 500," sa Mira. "Sedan lägger du till 40 och 50, vilket blir 90." Mira log, nöjd med sig själv.  "Så summan är 500 + 90 = 590!” – sa Linus. Linus nickade imponerat och plockade ett annat blad:  123 + 465. "Först lägger jag till 100 och 400, vilket blir 500," räknade hon högt. "Sedan 20 och 60, vilket är 80. Och till sist 3 och 5, vilket ger 8. Totalsumman blir alltså 500 + 80 + 8 = 588!” – sa Linus nöjd.  </vt:lpstr>
      <vt:lpstr>Efter en kort vandring hörde de ljudet av forsande vatten. Framför dem låg en bred flod, och på var och en av stenarna som låg i floden fanns ett tal skrivet. För att kunna hoppa från sten till sten behövde de lösa subtraktionsgåtorna. Mira såg sig omkring och hoppade till den första stenen där det stod 750 - 340.  "Okej," sa hon. ”Jag kan försöka lösa det men vänner, jag behöver fortfarande er hjälp!”  </vt:lpstr>
      <vt:lpstr>”Tack för hjälpen kära vänner! Så 700 minus 300 ger mig 400. Sedan tar jag 50 minus 40, vilket blir 10. Resultatet blir 400 + 10= 410!” – sa Mira. Efter det, hoppade hon vidare till nästa sten, medan Linus löste en annan uppgift: 500 - 120.  "500 minus 100 är 400,"  började han.  "Sedan 400 minus 20 blir 380!”  När båda hade tagit sig över floden med sina rätta svar, försvann floden och en ny stig öppnade sig framför dem. </vt:lpstr>
      <vt:lpstr>Nu närmade sig skymningen, när solen går ner, och de kom till en mörk del av skogen där Skuggan väntade. För att övervinna den behövde Linus och Mira lösa den sista och svåraste utmaningen. Skuggan visade dem två enorma stentavlor. På den första tavlan stod det: 870 - 450 + 280. Mira tog en djup andning.                                                 "Jag måste först                                  lösa additionen             eller hur? Hjälp             mig kompisar! </vt:lpstr>
      <vt:lpstr>”Tack så mycket! Nu vet jag! 870 minus 450. Okej, 800 minus 400 är 400, 70 minus 50 är 20. Så 420." Hon fortsatte: "Nu lägger jag till 280. 400 plus 200 är 600, 20 plus 80 är 100. Alltså 600 + 100 = 700!" Linus sken upp och löste sin uppgift:  900 - 340 + 120.                                       "900 minus 300 är 600," sa          han. "Sedan 600 minus 40,              vilket blir 560. Sedan                lägger jag till 120: 500 plus            100 är 600, 60 plus 20 är 80.        Alltså 600 + 80 = 680!"  </vt:lpstr>
      <vt:lpstr>När de båda var klara, upplöstes Skuggan i ett bländande ljus och Matteskogen återfick sin magi. Den visa ugglan Pythagoras dök upp igen och tackade dem för deras mod och skicklighet. "Ni har räddat vårt rike med era matematiska krafter tillsammans med era smarta kompisarna!" sa han. "Nu kan Matteskogen fortsätta att vara en plats av magi och äventyr.”  Linus och Mira log mot varandra, stolta över sin insats. De visste att de alltid skulle minnas detta äventyr – och att matte inte bara är siffror på ett papper, utan nyckeln till magiska världar och fantastiska äventyr.       </vt:lpstr>
      <vt:lpstr>PowerPoint-presentation</vt:lpstr>
      <vt:lpstr>PowerPoint-presentation</vt:lpstr>
    </vt:vector>
  </TitlesOfParts>
  <Company>Jarfalla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Äventyr i  Räkne skogens Rike</dc:title>
  <dc:creator>Tanja Bajraktarova</dc:creator>
  <cp:lastModifiedBy>Tanja Bajraktarova</cp:lastModifiedBy>
  <cp:revision>39</cp:revision>
  <dcterms:created xsi:type="dcterms:W3CDTF">2024-08-31T12:17:19Z</dcterms:created>
  <dcterms:modified xsi:type="dcterms:W3CDTF">2025-06-24T17:12:46Z</dcterms:modified>
</cp:coreProperties>
</file>