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C340-0FE6-4DB7-A01C-827D6DDB13C4}" type="datetimeFigureOut">
              <a:rPr lang="sv-SE" smtClean="0"/>
              <a:t>2025-06-24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8D5B7-C6FF-4D96-96EF-B15ED8C31E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3389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C340-0FE6-4DB7-A01C-827D6DDB13C4}" type="datetimeFigureOut">
              <a:rPr lang="sv-SE" smtClean="0"/>
              <a:t>2025-06-24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8D5B7-C6FF-4D96-96EF-B15ED8C31E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7044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C340-0FE6-4DB7-A01C-827D6DDB13C4}" type="datetimeFigureOut">
              <a:rPr lang="sv-SE" smtClean="0"/>
              <a:t>2025-06-24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8D5B7-C6FF-4D96-96EF-B15ED8C31E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3775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C340-0FE6-4DB7-A01C-827D6DDB13C4}" type="datetimeFigureOut">
              <a:rPr lang="sv-SE" smtClean="0"/>
              <a:t>2025-06-24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8D5B7-C6FF-4D96-96EF-B15ED8C31E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8414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C340-0FE6-4DB7-A01C-827D6DDB13C4}" type="datetimeFigureOut">
              <a:rPr lang="sv-SE" smtClean="0"/>
              <a:t>2025-06-24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8D5B7-C6FF-4D96-96EF-B15ED8C31E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0493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C340-0FE6-4DB7-A01C-827D6DDB13C4}" type="datetimeFigureOut">
              <a:rPr lang="sv-SE" smtClean="0"/>
              <a:t>2025-06-24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8D5B7-C6FF-4D96-96EF-B15ED8C31E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0030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C340-0FE6-4DB7-A01C-827D6DDB13C4}" type="datetimeFigureOut">
              <a:rPr lang="sv-SE" smtClean="0"/>
              <a:t>2025-06-24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8D5B7-C6FF-4D96-96EF-B15ED8C31E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8157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C340-0FE6-4DB7-A01C-827D6DDB13C4}" type="datetimeFigureOut">
              <a:rPr lang="sv-SE" smtClean="0"/>
              <a:t>2025-06-24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8D5B7-C6FF-4D96-96EF-B15ED8C31E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4644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C340-0FE6-4DB7-A01C-827D6DDB13C4}" type="datetimeFigureOut">
              <a:rPr lang="sv-SE" smtClean="0"/>
              <a:t>2025-06-24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8D5B7-C6FF-4D96-96EF-B15ED8C31E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249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C340-0FE6-4DB7-A01C-827D6DDB13C4}" type="datetimeFigureOut">
              <a:rPr lang="sv-SE" smtClean="0"/>
              <a:t>2025-06-24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8D5B7-C6FF-4D96-96EF-B15ED8C31E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8033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FC340-0FE6-4DB7-A01C-827D6DDB13C4}" type="datetimeFigureOut">
              <a:rPr lang="sv-SE" smtClean="0"/>
              <a:t>2025-06-24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8D5B7-C6FF-4D96-96EF-B15ED8C31E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44902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FC340-0FE6-4DB7-A01C-827D6DDB13C4}" type="datetimeFigureOut">
              <a:rPr lang="sv-SE" smtClean="0"/>
              <a:t>2025-06-24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8D5B7-C6FF-4D96-96EF-B15ED8C31E9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77115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33796" y="23898"/>
            <a:ext cx="9144000" cy="1805854"/>
          </a:xfrm>
        </p:spPr>
        <p:txBody>
          <a:bodyPr/>
          <a:lstStyle/>
          <a:p>
            <a:r>
              <a:rPr lang="sv-SE" b="1" i="1" dirty="0">
                <a:solidFill>
                  <a:srgbClr val="0070C0"/>
                </a:solidFill>
                <a:latin typeface="Comic Sans MS" panose="030F0702030302020204" pitchFamily="66" charset="0"/>
              </a:rPr>
              <a:t>Berättelsen om Siffra, Tal, och Tallinje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33796" y="5202238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sv-SE" b="1" dirty="0">
                <a:solidFill>
                  <a:srgbClr val="002060"/>
                </a:solidFill>
                <a:latin typeface="Comic Sans MS" panose="030F0702030302020204" pitchFamily="66" charset="0"/>
              </a:rPr>
              <a:t>Det var en gång i Matematikens </a:t>
            </a:r>
            <a:r>
              <a:rPr lang="sv-SE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land </a:t>
            </a:r>
            <a:r>
              <a:rPr lang="sv-SE" b="1" dirty="0">
                <a:solidFill>
                  <a:srgbClr val="002060"/>
                </a:solidFill>
                <a:latin typeface="Comic Sans MS" panose="030F0702030302020204" pitchFamily="66" charset="0"/>
              </a:rPr>
              <a:t>där </a:t>
            </a:r>
            <a:r>
              <a:rPr lang="sv-SE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Siffra, Tal, </a:t>
            </a:r>
            <a:r>
              <a:rPr lang="sv-SE" b="1" dirty="0">
                <a:solidFill>
                  <a:srgbClr val="002060"/>
                </a:solidFill>
                <a:latin typeface="Comic Sans MS" panose="030F0702030302020204" pitchFamily="66" charset="0"/>
              </a:rPr>
              <a:t>Tallinje, Positionssystem och Värde av siffran alla levde i harmoni. Det var en speciell plats där alla dessa matematiska </a:t>
            </a:r>
            <a:r>
              <a:rPr lang="sv-SE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begrepp </a:t>
            </a:r>
            <a:r>
              <a:rPr lang="sv-SE" b="1" dirty="0">
                <a:solidFill>
                  <a:srgbClr val="002060"/>
                </a:solidFill>
                <a:latin typeface="Comic Sans MS" panose="030F0702030302020204" pitchFamily="66" charset="0"/>
              </a:rPr>
              <a:t>hjälpte till att skapa ordning och förståelse i världen.</a:t>
            </a:r>
          </a:p>
          <a:p>
            <a:endParaRPr lang="sv-SE" dirty="0"/>
          </a:p>
        </p:txBody>
      </p:sp>
      <p:pic>
        <p:nvPicPr>
          <p:cNvPr id="1026" name="Picture 2" descr="https://static.partyking.org/fit-in/1300x0/products/original/bordsdekoration-siffra-matt-guld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6642" y="1664913"/>
            <a:ext cx="3375170" cy="3375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matteboken.se/media/1121799/decimala_talsystemet_495x21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008" y="2037594"/>
            <a:ext cx="4714875" cy="2047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ruta 3"/>
          <p:cNvSpPr txBox="1"/>
          <p:nvPr/>
        </p:nvSpPr>
        <p:spPr>
          <a:xfrm>
            <a:off x="4890052" y="2027011"/>
            <a:ext cx="7474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 smtClean="0">
                <a:solidFill>
                  <a:srgbClr val="FFC000"/>
                </a:solidFill>
              </a:rPr>
              <a:t>56</a:t>
            </a:r>
            <a:endParaRPr lang="sv-SE" sz="2800" b="1" dirty="0">
              <a:solidFill>
                <a:srgbClr val="FFC000"/>
              </a:solidFill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6203211" y="2542706"/>
            <a:ext cx="12378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5400" b="1" dirty="0" smtClean="0">
                <a:solidFill>
                  <a:srgbClr val="00B050"/>
                </a:solidFill>
              </a:rPr>
              <a:t>347</a:t>
            </a:r>
            <a:endParaRPr lang="sv-SE" sz="5400" b="1" dirty="0">
              <a:solidFill>
                <a:srgbClr val="00B050"/>
              </a:solidFill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4890052" y="3826305"/>
            <a:ext cx="174278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6000" b="1" i="1" dirty="0" smtClean="0">
                <a:solidFill>
                  <a:srgbClr val="0070C0"/>
                </a:solidFill>
              </a:rPr>
              <a:t>2024</a:t>
            </a:r>
            <a:endParaRPr lang="sv-SE" sz="60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85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266008" y="632129"/>
            <a:ext cx="11563003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b="1" dirty="0">
                <a:solidFill>
                  <a:srgbClr val="0070C0"/>
                </a:solidFill>
              </a:rPr>
              <a:t>Kapitel 1: </a:t>
            </a:r>
            <a:r>
              <a:rPr lang="sv-SE" sz="3200" b="1" dirty="0" smtClean="0">
                <a:solidFill>
                  <a:srgbClr val="0070C0"/>
                </a:solidFill>
              </a:rPr>
              <a:t>   Siffra </a:t>
            </a:r>
            <a:r>
              <a:rPr lang="sv-SE" sz="3200" b="1" dirty="0">
                <a:solidFill>
                  <a:srgbClr val="0070C0"/>
                </a:solidFill>
              </a:rPr>
              <a:t>träffar </a:t>
            </a:r>
            <a:r>
              <a:rPr lang="sv-SE" sz="3200" b="1" dirty="0" smtClean="0">
                <a:solidFill>
                  <a:srgbClr val="0070C0"/>
                </a:solidFill>
              </a:rPr>
              <a:t>Tal</a:t>
            </a:r>
          </a:p>
          <a:p>
            <a:endParaRPr lang="sv-SE" sz="2400" dirty="0"/>
          </a:p>
          <a:p>
            <a:endParaRPr lang="sv-SE" sz="2400" dirty="0"/>
          </a:p>
          <a:p>
            <a:r>
              <a:rPr lang="sv-SE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Siffra</a:t>
            </a:r>
            <a:r>
              <a:rPr lang="sv-SE" sz="2400" dirty="0">
                <a:latin typeface="Comic Sans MS" panose="030F0702030302020204" pitchFamily="66" charset="0"/>
              </a:rPr>
              <a:t> var en liten men viktig figur. </a:t>
            </a:r>
            <a:r>
              <a:rPr lang="sv-SE" sz="2400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sv-SE" sz="2400" dirty="0" smtClean="0">
                <a:latin typeface="Comic Sans MS" panose="030F0702030302020204" pitchFamily="66" charset="0"/>
              </a:rPr>
              <a:t>Hon </a:t>
            </a:r>
            <a:r>
              <a:rPr lang="sv-SE" sz="2400" dirty="0">
                <a:latin typeface="Comic Sans MS" panose="030F0702030302020204" pitchFamily="66" charset="0"/>
              </a:rPr>
              <a:t>var glad och hjälpsam och kunde bli många olika saker beroende på hur hon användes. </a:t>
            </a:r>
            <a:endParaRPr lang="sv-SE" sz="2400" dirty="0" smtClean="0">
              <a:latin typeface="Comic Sans MS" panose="030F0702030302020204" pitchFamily="66" charset="0"/>
            </a:endParaRPr>
          </a:p>
          <a:p>
            <a:r>
              <a:rPr lang="sv-SE" sz="2400" dirty="0" smtClean="0">
                <a:latin typeface="Comic Sans MS" panose="030F0702030302020204" pitchFamily="66" charset="0"/>
              </a:rPr>
              <a:t>En </a:t>
            </a:r>
            <a:r>
              <a:rPr lang="sv-SE" sz="2400" dirty="0">
                <a:latin typeface="Comic Sans MS" panose="030F0702030302020204" pitchFamily="66" charset="0"/>
              </a:rPr>
              <a:t>dag träffade hon </a:t>
            </a:r>
            <a:r>
              <a:rPr lang="sv-SE" sz="2400" b="1" dirty="0">
                <a:solidFill>
                  <a:srgbClr val="00B050"/>
                </a:solidFill>
                <a:latin typeface="Comic Sans MS" panose="030F0702030302020204" pitchFamily="66" charset="0"/>
              </a:rPr>
              <a:t>Tal</a:t>
            </a:r>
            <a:r>
              <a:rPr lang="sv-SE" sz="2400" dirty="0">
                <a:latin typeface="Comic Sans MS" panose="030F0702030302020204" pitchFamily="66" charset="0"/>
              </a:rPr>
              <a:t>, som var mycket större än henne.</a:t>
            </a:r>
          </a:p>
          <a:p>
            <a:r>
              <a:rPr lang="sv-SE" sz="2400" dirty="0">
                <a:latin typeface="Comic Sans MS" panose="030F0702030302020204" pitchFamily="66" charset="0"/>
              </a:rPr>
              <a:t> </a:t>
            </a:r>
          </a:p>
          <a:p>
            <a:r>
              <a:rPr lang="sv-SE" sz="2400" dirty="0">
                <a:latin typeface="Comic Sans MS" panose="030F0702030302020204" pitchFamily="66" charset="0"/>
              </a:rPr>
              <a:t>"Hej </a:t>
            </a:r>
            <a:r>
              <a:rPr lang="sv-SE" sz="2400" b="1" dirty="0">
                <a:solidFill>
                  <a:srgbClr val="00B050"/>
                </a:solidFill>
                <a:latin typeface="Comic Sans MS" panose="030F0702030302020204" pitchFamily="66" charset="0"/>
              </a:rPr>
              <a:t>Tal</a:t>
            </a:r>
            <a:r>
              <a:rPr lang="sv-SE" sz="2400" dirty="0">
                <a:latin typeface="Comic Sans MS" panose="030F0702030302020204" pitchFamily="66" charset="0"/>
              </a:rPr>
              <a:t>! Vad gör du idag?" frågade </a:t>
            </a:r>
            <a:r>
              <a:rPr lang="sv-SE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Siffra</a:t>
            </a:r>
            <a:r>
              <a:rPr lang="sv-SE" sz="2400" dirty="0">
                <a:latin typeface="Comic Sans MS" panose="030F0702030302020204" pitchFamily="66" charset="0"/>
              </a:rPr>
              <a:t> nyfiket.</a:t>
            </a:r>
          </a:p>
          <a:p>
            <a:r>
              <a:rPr lang="sv-SE" sz="2400" dirty="0">
                <a:latin typeface="Comic Sans MS" panose="030F0702030302020204" pitchFamily="66" charset="0"/>
              </a:rPr>
              <a:t> </a:t>
            </a:r>
          </a:p>
          <a:p>
            <a:r>
              <a:rPr lang="sv-SE" sz="2400" dirty="0">
                <a:latin typeface="Comic Sans MS" panose="030F0702030302020204" pitchFamily="66" charset="0"/>
              </a:rPr>
              <a:t>"Jag letar efter mina kompisar för att bilda olika antal," svarade </a:t>
            </a:r>
            <a:r>
              <a:rPr lang="sv-SE" sz="2400" b="1" dirty="0">
                <a:solidFill>
                  <a:srgbClr val="00B050"/>
                </a:solidFill>
                <a:latin typeface="Comic Sans MS" panose="030F0702030302020204" pitchFamily="66" charset="0"/>
              </a:rPr>
              <a:t>Tal</a:t>
            </a:r>
            <a:r>
              <a:rPr lang="sv-SE" sz="2400" dirty="0">
                <a:latin typeface="Comic Sans MS" panose="030F0702030302020204" pitchFamily="66" charset="0"/>
              </a:rPr>
              <a:t>. "Utan er siffror, skulle jag inte kunna existera."</a:t>
            </a:r>
          </a:p>
          <a:p>
            <a:r>
              <a:rPr lang="sv-SE" sz="2400" dirty="0">
                <a:latin typeface="Comic Sans MS" panose="030F0702030302020204" pitchFamily="66" charset="0"/>
              </a:rPr>
              <a:t> </a:t>
            </a:r>
          </a:p>
          <a:p>
            <a:r>
              <a:rPr lang="sv-SE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Siffra</a:t>
            </a:r>
            <a:r>
              <a:rPr lang="sv-SE" sz="2400" dirty="0">
                <a:latin typeface="Comic Sans MS" panose="030F0702030302020204" pitchFamily="66" charset="0"/>
              </a:rPr>
              <a:t> log och sa, "Låt mig hjälpa dig! Vilka siffror behöver du?"</a:t>
            </a:r>
          </a:p>
          <a:p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415722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82042" y="95777"/>
            <a:ext cx="12011891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Kapitel 2: </a:t>
            </a:r>
            <a:r>
              <a:rPr lang="sv-SE" sz="28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 Äventyret </a:t>
            </a:r>
            <a:r>
              <a:rPr lang="sv-SE" sz="2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på </a:t>
            </a:r>
            <a:r>
              <a:rPr lang="sv-SE" sz="28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Tallinjen</a:t>
            </a:r>
          </a:p>
          <a:p>
            <a:endParaRPr lang="sv-SE" sz="2400" dirty="0">
              <a:latin typeface="Comic Sans MS" panose="030F0702030302020204" pitchFamily="66" charset="0"/>
            </a:endParaRPr>
          </a:p>
          <a:p>
            <a:r>
              <a:rPr lang="sv-SE" sz="2400" dirty="0">
                <a:latin typeface="Comic Sans MS" panose="030F0702030302020204" pitchFamily="66" charset="0"/>
              </a:rPr>
              <a:t>Tillsammans med sina vänner 1, 2, 3 och 4 bestämde sig </a:t>
            </a:r>
            <a:r>
              <a:rPr lang="sv-SE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Siffra</a:t>
            </a:r>
            <a:r>
              <a:rPr lang="sv-SE" sz="2400" dirty="0">
                <a:latin typeface="Comic Sans MS" panose="030F0702030302020204" pitchFamily="66" charset="0"/>
              </a:rPr>
              <a:t> och </a:t>
            </a:r>
            <a:r>
              <a:rPr lang="sv-SE" sz="2400" b="1" dirty="0">
                <a:solidFill>
                  <a:srgbClr val="00B050"/>
                </a:solidFill>
                <a:latin typeface="Comic Sans MS" panose="030F0702030302020204" pitchFamily="66" charset="0"/>
              </a:rPr>
              <a:t>Tal</a:t>
            </a:r>
            <a:r>
              <a:rPr lang="sv-SE" sz="2400" dirty="0">
                <a:latin typeface="Comic Sans MS" panose="030F0702030302020204" pitchFamily="66" charset="0"/>
              </a:rPr>
              <a:t> för att besöka </a:t>
            </a:r>
            <a:r>
              <a:rPr lang="sv-SE" sz="2400" b="1" dirty="0">
                <a:solidFill>
                  <a:srgbClr val="FFC000"/>
                </a:solidFill>
                <a:latin typeface="Comic Sans MS" panose="030F0702030302020204" pitchFamily="66" charset="0"/>
              </a:rPr>
              <a:t>Tallinje</a:t>
            </a:r>
            <a:r>
              <a:rPr lang="sv-SE" sz="2400" dirty="0">
                <a:latin typeface="Comic Sans MS" panose="030F0702030302020204" pitchFamily="66" charset="0"/>
              </a:rPr>
              <a:t>. </a:t>
            </a:r>
            <a:endParaRPr lang="sv-SE" sz="2400" dirty="0" smtClean="0">
              <a:latin typeface="Comic Sans MS" panose="030F0702030302020204" pitchFamily="66" charset="0"/>
            </a:endParaRPr>
          </a:p>
          <a:p>
            <a:r>
              <a:rPr lang="sv-SE" sz="24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Tallinje</a:t>
            </a:r>
            <a:r>
              <a:rPr lang="sv-SE" sz="2400" dirty="0" smtClean="0">
                <a:latin typeface="Comic Sans MS" panose="030F0702030302020204" pitchFamily="66" charset="0"/>
              </a:rPr>
              <a:t> </a:t>
            </a:r>
            <a:r>
              <a:rPr lang="sv-SE" sz="2400" dirty="0">
                <a:latin typeface="Comic Sans MS" panose="030F0702030302020204" pitchFamily="66" charset="0"/>
              </a:rPr>
              <a:t>var en </a:t>
            </a:r>
            <a:r>
              <a:rPr lang="sv-SE" sz="2400" dirty="0" smtClean="0">
                <a:latin typeface="Comic Sans MS" panose="030F0702030302020204" pitchFamily="66" charset="0"/>
              </a:rPr>
              <a:t>lång </a:t>
            </a:r>
            <a:r>
              <a:rPr lang="sv-SE" sz="2400" dirty="0">
                <a:latin typeface="Comic Sans MS" panose="030F0702030302020204" pitchFamily="66" charset="0"/>
              </a:rPr>
              <a:t>rak linje där alla tal bodde på sina speciella platser. Varje plats på </a:t>
            </a:r>
            <a:r>
              <a:rPr lang="sv-SE" sz="2400" b="1" dirty="0">
                <a:solidFill>
                  <a:srgbClr val="FFC000"/>
                </a:solidFill>
                <a:latin typeface="Comic Sans MS" panose="030F0702030302020204" pitchFamily="66" charset="0"/>
              </a:rPr>
              <a:t>Tallinje</a:t>
            </a:r>
            <a:r>
              <a:rPr lang="sv-SE" sz="2400" dirty="0">
                <a:latin typeface="Comic Sans MS" panose="030F0702030302020204" pitchFamily="66" charset="0"/>
              </a:rPr>
              <a:t> var markerad med </a:t>
            </a:r>
            <a:r>
              <a:rPr lang="sv-SE" sz="2400" dirty="0" smtClean="0">
                <a:latin typeface="Comic Sans MS" panose="030F0702030302020204" pitchFamily="66" charset="0"/>
              </a:rPr>
              <a:t>ett tal </a:t>
            </a:r>
            <a:r>
              <a:rPr lang="sv-SE" sz="2400" dirty="0">
                <a:latin typeface="Comic Sans MS" panose="030F0702030302020204" pitchFamily="66" charset="0"/>
              </a:rPr>
              <a:t>och representerade ett specifikt värde</a:t>
            </a:r>
            <a:r>
              <a:rPr lang="sv-SE" sz="2400" dirty="0" smtClean="0">
                <a:latin typeface="Comic Sans MS" panose="030F0702030302020204" pitchFamily="66" charset="0"/>
              </a:rPr>
              <a:t>. </a:t>
            </a:r>
            <a:endParaRPr lang="sv-SE" sz="2400" dirty="0">
              <a:latin typeface="Comic Sans MS" panose="030F0702030302020204" pitchFamily="66" charset="0"/>
            </a:endParaRPr>
          </a:p>
          <a:p>
            <a:r>
              <a:rPr lang="sv-SE" sz="2400" dirty="0">
                <a:latin typeface="Comic Sans MS" panose="030F0702030302020204" pitchFamily="66" charset="0"/>
              </a:rPr>
              <a:t> </a:t>
            </a:r>
          </a:p>
          <a:p>
            <a:r>
              <a:rPr lang="sv-SE" sz="2400" dirty="0">
                <a:latin typeface="Comic Sans MS" panose="030F0702030302020204" pitchFamily="66" charset="0"/>
              </a:rPr>
              <a:t>När de gick längs </a:t>
            </a:r>
            <a:r>
              <a:rPr lang="sv-SE" sz="2400" b="1" dirty="0">
                <a:solidFill>
                  <a:srgbClr val="FFC000"/>
                </a:solidFill>
                <a:latin typeface="Comic Sans MS" panose="030F0702030302020204" pitchFamily="66" charset="0"/>
              </a:rPr>
              <a:t>Tallinje</a:t>
            </a:r>
            <a:r>
              <a:rPr lang="sv-SE" sz="2400" dirty="0">
                <a:latin typeface="Comic Sans MS" panose="030F0702030302020204" pitchFamily="66" charset="0"/>
              </a:rPr>
              <a:t>, såg de hur alla </a:t>
            </a:r>
            <a:r>
              <a:rPr lang="sv-SE" sz="2400" dirty="0" smtClean="0">
                <a:latin typeface="Comic Sans MS" panose="030F0702030302020204" pitchFamily="66" charset="0"/>
              </a:rPr>
              <a:t>tal </a:t>
            </a:r>
            <a:r>
              <a:rPr lang="sv-SE" sz="2400" dirty="0">
                <a:latin typeface="Comic Sans MS" panose="030F0702030302020204" pitchFamily="66" charset="0"/>
              </a:rPr>
              <a:t>stod ordnade. </a:t>
            </a:r>
            <a:endParaRPr lang="sv-SE" sz="2400" dirty="0" smtClean="0">
              <a:latin typeface="Comic Sans MS" panose="030F0702030302020204" pitchFamily="66" charset="0"/>
            </a:endParaRPr>
          </a:p>
          <a:p>
            <a:r>
              <a:rPr lang="sv-SE" sz="2400" dirty="0" smtClean="0">
                <a:latin typeface="Comic Sans MS" panose="030F0702030302020204" pitchFamily="66" charset="0"/>
              </a:rPr>
              <a:t>"</a:t>
            </a:r>
            <a:r>
              <a:rPr lang="sv-SE" sz="2400" dirty="0">
                <a:latin typeface="Comic Sans MS" panose="030F0702030302020204" pitchFamily="66" charset="0"/>
              </a:rPr>
              <a:t>Här är 1, 2, 3, och där borta är 10 och 100!" sa </a:t>
            </a:r>
            <a:r>
              <a:rPr lang="sv-SE" sz="24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Tallinje</a:t>
            </a:r>
            <a:r>
              <a:rPr lang="sv-SE" sz="2400" dirty="0" smtClean="0">
                <a:latin typeface="Comic Sans MS" panose="030F0702030302020204" pitchFamily="66" charset="0"/>
              </a:rPr>
              <a:t> </a:t>
            </a:r>
            <a:r>
              <a:rPr lang="sv-SE" sz="2400" dirty="0">
                <a:latin typeface="Comic Sans MS" panose="030F0702030302020204" pitchFamily="66" charset="0"/>
              </a:rPr>
              <a:t>stolt</a:t>
            </a:r>
            <a:r>
              <a:rPr lang="sv-SE" sz="2400" dirty="0" smtClean="0">
                <a:latin typeface="Comic Sans MS" panose="030F0702030302020204" pitchFamily="66" charset="0"/>
              </a:rPr>
              <a:t>.</a:t>
            </a:r>
          </a:p>
          <a:p>
            <a:endParaRPr lang="sv-SE" sz="2400" dirty="0">
              <a:latin typeface="Comic Sans MS" panose="030F0702030302020204" pitchFamily="66" charset="0"/>
            </a:endParaRPr>
          </a:p>
          <a:p>
            <a:endParaRPr lang="sv-SE" sz="2400" dirty="0" smtClean="0">
              <a:latin typeface="Comic Sans MS" panose="030F0702030302020204" pitchFamily="66" charset="0"/>
            </a:endParaRPr>
          </a:p>
          <a:p>
            <a:endParaRPr lang="sv-SE" sz="2400" dirty="0">
              <a:latin typeface="Comic Sans MS" panose="030F0702030302020204" pitchFamily="66" charset="0"/>
            </a:endParaRPr>
          </a:p>
          <a:p>
            <a:r>
              <a:rPr lang="sv-SE" sz="2400" dirty="0">
                <a:latin typeface="Comic Sans MS" panose="030F0702030302020204" pitchFamily="66" charset="0"/>
              </a:rPr>
              <a:t> </a:t>
            </a:r>
          </a:p>
          <a:p>
            <a:endParaRPr lang="sv-SE" sz="2400" dirty="0" smtClean="0">
              <a:latin typeface="Comic Sans MS" panose="030F0702030302020204" pitchFamily="66" charset="0"/>
            </a:endParaRPr>
          </a:p>
          <a:p>
            <a:endParaRPr lang="sv-SE" sz="2400" dirty="0">
              <a:latin typeface="Comic Sans MS" panose="030F0702030302020204" pitchFamily="66" charset="0"/>
            </a:endParaRPr>
          </a:p>
          <a:p>
            <a:r>
              <a:rPr lang="sv-SE" sz="2400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Tallinje</a:t>
            </a:r>
            <a:r>
              <a:rPr lang="sv-SE" sz="2400" dirty="0" smtClean="0">
                <a:latin typeface="Comic Sans MS" panose="030F0702030302020204" pitchFamily="66" charset="0"/>
              </a:rPr>
              <a:t> </a:t>
            </a:r>
            <a:r>
              <a:rPr lang="sv-SE" sz="2400" dirty="0">
                <a:latin typeface="Comic Sans MS" panose="030F0702030302020204" pitchFamily="66" charset="0"/>
              </a:rPr>
              <a:t>berättade för dem, "Jag hjälper alla att förstå var ett tal hör hemma och hur stort det är jämfört med andra tal. Om någon vill veta var 5 är, kan de bara följa mig och se var 5 står."</a:t>
            </a:r>
          </a:p>
          <a:p>
            <a:endParaRPr lang="sv-SE" sz="2400" dirty="0">
              <a:latin typeface="Comic Sans MS" panose="030F0702030302020204" pitchFamily="66" charset="0"/>
            </a:endParaRP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492" y="3600286"/>
            <a:ext cx="7732644" cy="1975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40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151075" y="0"/>
            <a:ext cx="11974663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Kapitel 3: </a:t>
            </a:r>
            <a:r>
              <a:rPr lang="sv-SE" sz="28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Utforska Positionssystemet</a:t>
            </a:r>
          </a:p>
          <a:p>
            <a:endParaRPr lang="sv-SE" sz="2400" dirty="0">
              <a:latin typeface="Comic Sans MS" panose="030F0702030302020204" pitchFamily="66" charset="0"/>
            </a:endParaRPr>
          </a:p>
          <a:p>
            <a:r>
              <a:rPr lang="sv-SE" sz="2400" dirty="0">
                <a:latin typeface="Comic Sans MS" panose="030F0702030302020204" pitchFamily="66" charset="0"/>
              </a:rPr>
              <a:t>En dag mötte </a:t>
            </a:r>
            <a:r>
              <a:rPr lang="sv-SE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Siffra</a:t>
            </a:r>
            <a:r>
              <a:rPr lang="sv-SE" sz="2400" dirty="0">
                <a:latin typeface="Comic Sans MS" panose="030F0702030302020204" pitchFamily="66" charset="0"/>
              </a:rPr>
              <a:t> och </a:t>
            </a:r>
            <a:r>
              <a:rPr lang="sv-SE" sz="24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Tal</a:t>
            </a:r>
            <a:r>
              <a:rPr lang="sv-SE" sz="2400" dirty="0" smtClean="0">
                <a:latin typeface="Comic Sans MS" panose="030F0702030302020204" pitchFamily="66" charset="0"/>
              </a:rPr>
              <a:t>, </a:t>
            </a:r>
            <a:r>
              <a:rPr lang="sv-SE" sz="2400" b="1" dirty="0">
                <a:solidFill>
                  <a:srgbClr val="7030A0"/>
                </a:solidFill>
                <a:latin typeface="Comic Sans MS" panose="030F0702030302020204" pitchFamily="66" charset="0"/>
              </a:rPr>
              <a:t>Positionssystem</a:t>
            </a:r>
            <a:r>
              <a:rPr lang="sv-SE" sz="2400" dirty="0">
                <a:latin typeface="Comic Sans MS" panose="030F0702030302020204" pitchFamily="66" charset="0"/>
              </a:rPr>
              <a:t>, som var väldigt klok och visste mycket om hur siffror fungerade tillsammans.</a:t>
            </a:r>
          </a:p>
          <a:p>
            <a:r>
              <a:rPr lang="sv-SE" sz="2400" dirty="0">
                <a:latin typeface="Comic Sans MS" panose="030F0702030302020204" pitchFamily="66" charset="0"/>
              </a:rPr>
              <a:t> </a:t>
            </a:r>
          </a:p>
          <a:p>
            <a:r>
              <a:rPr lang="sv-SE" sz="2400" dirty="0">
                <a:latin typeface="Comic Sans MS" panose="030F0702030302020204" pitchFamily="66" charset="0"/>
              </a:rPr>
              <a:t>"Visste ni," sa </a:t>
            </a:r>
            <a:r>
              <a:rPr lang="sv-SE" sz="2400" b="1" dirty="0">
                <a:solidFill>
                  <a:srgbClr val="7030A0"/>
                </a:solidFill>
                <a:latin typeface="Comic Sans MS" panose="030F0702030302020204" pitchFamily="66" charset="0"/>
              </a:rPr>
              <a:t>Positionssystem</a:t>
            </a:r>
            <a:r>
              <a:rPr lang="sv-SE" sz="2400" dirty="0">
                <a:latin typeface="Comic Sans MS" panose="030F0702030302020204" pitchFamily="66" charset="0"/>
              </a:rPr>
              <a:t>, "att varje siffra får sitt värde beroende på var den står i ett tal? </a:t>
            </a:r>
            <a:endParaRPr lang="sv-SE" sz="2400" dirty="0" smtClean="0">
              <a:latin typeface="Comic Sans MS" panose="030F0702030302020204" pitchFamily="66" charset="0"/>
            </a:endParaRPr>
          </a:p>
          <a:p>
            <a:r>
              <a:rPr lang="sv-SE" sz="2400" dirty="0" smtClean="0">
                <a:latin typeface="Comic Sans MS" panose="030F0702030302020204" pitchFamily="66" charset="0"/>
              </a:rPr>
              <a:t>Titta </a:t>
            </a:r>
            <a:r>
              <a:rPr lang="sv-SE" sz="2400" dirty="0">
                <a:latin typeface="Comic Sans MS" panose="030F0702030302020204" pitchFamily="66" charset="0"/>
              </a:rPr>
              <a:t>på talet 123. Siffran 1 står på hundratalets plats, så den representerar 100. Siffran 2 står på tiotalets plats och representerar 20, och siffran 3 står på entalets plats och representerar bara 3</a:t>
            </a:r>
            <a:r>
              <a:rPr lang="sv-SE" sz="2400" dirty="0" smtClean="0">
                <a:latin typeface="Comic Sans MS" panose="030F0702030302020204" pitchFamily="66" charset="0"/>
              </a:rPr>
              <a:t>.”</a:t>
            </a:r>
          </a:p>
          <a:p>
            <a:endParaRPr lang="sv-SE" sz="2400" dirty="0">
              <a:latin typeface="Comic Sans MS" panose="030F0702030302020204" pitchFamily="66" charset="0"/>
            </a:endParaRPr>
          </a:p>
          <a:p>
            <a:endParaRPr lang="sv-SE" sz="2400" dirty="0">
              <a:latin typeface="Comic Sans MS" panose="030F0702030302020204" pitchFamily="66" charset="0"/>
            </a:endParaRPr>
          </a:p>
          <a:p>
            <a:r>
              <a:rPr lang="sv-SE" sz="2400" dirty="0">
                <a:latin typeface="Comic Sans MS" panose="030F0702030302020204" pitchFamily="66" charset="0"/>
              </a:rPr>
              <a:t> </a:t>
            </a:r>
          </a:p>
          <a:p>
            <a:endParaRPr lang="sv-SE" sz="2400" dirty="0" smtClean="0">
              <a:latin typeface="Comic Sans MS" panose="030F0702030302020204" pitchFamily="66" charset="0"/>
            </a:endParaRPr>
          </a:p>
          <a:p>
            <a:endParaRPr lang="sv-SE" sz="2400" dirty="0">
              <a:latin typeface="Comic Sans MS" panose="030F0702030302020204" pitchFamily="66" charset="0"/>
            </a:endParaRPr>
          </a:p>
          <a:p>
            <a:r>
              <a:rPr lang="sv-SE" sz="2400" dirty="0" smtClean="0">
                <a:latin typeface="Comic Sans MS" panose="030F0702030302020204" pitchFamily="66" charset="0"/>
              </a:rPr>
              <a:t>"</a:t>
            </a:r>
            <a:r>
              <a:rPr lang="sv-SE" sz="2400" dirty="0">
                <a:latin typeface="Comic Sans MS" panose="030F0702030302020204" pitchFamily="66" charset="0"/>
              </a:rPr>
              <a:t>Wow!" utropade </a:t>
            </a:r>
            <a:r>
              <a:rPr lang="sv-SE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Siffra</a:t>
            </a:r>
            <a:r>
              <a:rPr lang="sv-SE" sz="2400" dirty="0">
                <a:latin typeface="Comic Sans MS" panose="030F0702030302020204" pitchFamily="66" charset="0"/>
              </a:rPr>
              <a:t>. "Jag visste inte att min position kunde ändra mitt värde så mycket!"</a:t>
            </a:r>
          </a:p>
          <a:p>
            <a:r>
              <a:rPr lang="sv-SE" sz="2400" dirty="0">
                <a:latin typeface="Comic Sans MS" panose="030F0702030302020204" pitchFamily="66" charset="0"/>
              </a:rPr>
              <a:t> </a:t>
            </a:r>
          </a:p>
          <a:p>
            <a:endParaRPr lang="sv-SE" sz="2400" dirty="0">
              <a:latin typeface="Comic Sans MS" panose="030F0702030302020204" pitchFamily="66" charset="0"/>
            </a:endParaRPr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1994" y="3681374"/>
            <a:ext cx="3397724" cy="1839700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  <a:reflection stA="0" endPos="65000" dist="508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25807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144569" y="141678"/>
            <a:ext cx="11281456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Kapitel 4: </a:t>
            </a:r>
            <a:r>
              <a:rPr lang="sv-SE" sz="28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 Värdet </a:t>
            </a:r>
            <a:r>
              <a:rPr lang="sv-SE" sz="2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av </a:t>
            </a:r>
            <a:r>
              <a:rPr lang="sv-SE" sz="28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Siffran</a:t>
            </a:r>
          </a:p>
          <a:p>
            <a:endParaRPr lang="sv-SE" sz="2400" dirty="0">
              <a:latin typeface="Comic Sans MS" panose="030F0702030302020204" pitchFamily="66" charset="0"/>
            </a:endParaRPr>
          </a:p>
          <a:p>
            <a:r>
              <a:rPr lang="sv-SE" sz="2400" b="1" dirty="0">
                <a:solidFill>
                  <a:srgbClr val="C00000"/>
                </a:solidFill>
                <a:latin typeface="Comic Sans MS" panose="030F0702030302020204" pitchFamily="66" charset="0"/>
              </a:rPr>
              <a:t>Värde</a:t>
            </a:r>
            <a:r>
              <a:rPr lang="sv-SE" sz="2400" dirty="0">
                <a:latin typeface="Comic Sans MS" panose="030F0702030302020204" pitchFamily="66" charset="0"/>
              </a:rPr>
              <a:t> av siffran var en vis dam som alltid hade rätt svar. </a:t>
            </a:r>
            <a:r>
              <a:rPr lang="sv-SE" sz="2400" dirty="0" smtClean="0">
                <a:latin typeface="Comic Sans MS" panose="030F0702030302020204" pitchFamily="66" charset="0"/>
              </a:rPr>
              <a:t> </a:t>
            </a:r>
          </a:p>
          <a:p>
            <a:r>
              <a:rPr lang="sv-SE" sz="2400" dirty="0" smtClean="0">
                <a:latin typeface="Comic Sans MS" panose="030F0702030302020204" pitchFamily="66" charset="0"/>
              </a:rPr>
              <a:t>Hon </a:t>
            </a:r>
            <a:r>
              <a:rPr lang="sv-SE" sz="2400" dirty="0">
                <a:latin typeface="Comic Sans MS" panose="030F0702030302020204" pitchFamily="66" charset="0"/>
              </a:rPr>
              <a:t>förklarade, </a:t>
            </a:r>
            <a:endParaRPr lang="sv-SE" sz="2400" dirty="0" smtClean="0">
              <a:latin typeface="Comic Sans MS" panose="030F0702030302020204" pitchFamily="66" charset="0"/>
            </a:endParaRPr>
          </a:p>
          <a:p>
            <a:r>
              <a:rPr lang="sv-SE" sz="2400" dirty="0" smtClean="0">
                <a:latin typeface="Comic Sans MS" panose="030F0702030302020204" pitchFamily="66" charset="0"/>
              </a:rPr>
              <a:t>"</a:t>
            </a:r>
            <a:r>
              <a:rPr lang="sv-SE" sz="2400" dirty="0">
                <a:latin typeface="Comic Sans MS" panose="030F0702030302020204" pitchFamily="66" charset="0"/>
              </a:rPr>
              <a:t>Ja, kära </a:t>
            </a:r>
            <a:r>
              <a:rPr lang="sv-SE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Siffra</a:t>
            </a:r>
            <a:r>
              <a:rPr lang="sv-SE" sz="2400" dirty="0">
                <a:latin typeface="Comic Sans MS" panose="030F0702030302020204" pitchFamily="66" charset="0"/>
              </a:rPr>
              <a:t>, ditt värde beror helt på var du står. Tänk på talet 305. Här står du på entalsplatsen som 5, vilket ger dig värdet 5. Men om du står på tiotalsplatsen i talet 350, då blir ditt värde 50</a:t>
            </a:r>
            <a:r>
              <a:rPr lang="sv-SE" sz="2400" dirty="0" smtClean="0">
                <a:latin typeface="Comic Sans MS" panose="030F0702030302020204" pitchFamily="66" charset="0"/>
              </a:rPr>
              <a:t>!”</a:t>
            </a:r>
          </a:p>
          <a:p>
            <a:endParaRPr lang="sv-SE" sz="2400" dirty="0">
              <a:latin typeface="Comic Sans MS" panose="030F0702030302020204" pitchFamily="66" charset="0"/>
            </a:endParaRPr>
          </a:p>
          <a:p>
            <a:endParaRPr lang="sv-SE" sz="2400" dirty="0" smtClean="0">
              <a:latin typeface="Comic Sans MS" panose="030F0702030302020204" pitchFamily="66" charset="0"/>
            </a:endParaRPr>
          </a:p>
          <a:p>
            <a:endParaRPr lang="sv-SE" sz="2400" dirty="0">
              <a:latin typeface="Comic Sans MS" panose="030F0702030302020204" pitchFamily="66" charset="0"/>
            </a:endParaRPr>
          </a:p>
          <a:p>
            <a:endParaRPr lang="sv-SE" sz="2400" dirty="0" smtClean="0">
              <a:latin typeface="Comic Sans MS" panose="030F0702030302020204" pitchFamily="66" charset="0"/>
            </a:endParaRPr>
          </a:p>
          <a:p>
            <a:endParaRPr lang="sv-SE" sz="2400" dirty="0">
              <a:latin typeface="Comic Sans MS" panose="030F0702030302020204" pitchFamily="66" charset="0"/>
            </a:endParaRPr>
          </a:p>
          <a:p>
            <a:r>
              <a:rPr lang="sv-SE" sz="2400" dirty="0">
                <a:latin typeface="Comic Sans MS" panose="030F0702030302020204" pitchFamily="66" charset="0"/>
              </a:rPr>
              <a:t> </a:t>
            </a:r>
          </a:p>
          <a:p>
            <a:endParaRPr lang="sv-SE" sz="2400" dirty="0" smtClean="0">
              <a:latin typeface="Comic Sans MS" panose="030F0702030302020204" pitchFamily="66" charset="0"/>
            </a:endParaRPr>
          </a:p>
          <a:p>
            <a:r>
              <a:rPr lang="sv-SE" sz="2400" dirty="0" smtClean="0">
                <a:latin typeface="Comic Sans MS" panose="030F0702030302020204" pitchFamily="66" charset="0"/>
              </a:rPr>
              <a:t>Alla </a:t>
            </a:r>
            <a:r>
              <a:rPr lang="sv-SE" sz="2400" dirty="0">
                <a:latin typeface="Comic Sans MS" panose="030F0702030302020204" pitchFamily="66" charset="0"/>
              </a:rPr>
              <a:t>lyssnade noga och insåg hur viktigt det var att förstå var siffrorna stod och hur de arbetade tillsammans för att skapa olika tal.</a:t>
            </a:r>
          </a:p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888" y="3007116"/>
            <a:ext cx="3548488" cy="1921331"/>
          </a:xfrm>
          <a:prstGeom prst="rect">
            <a:avLst/>
          </a:prstGeom>
          <a:effectLst>
            <a:glow rad="127000">
              <a:schemeClr val="tx1"/>
            </a:glow>
            <a:reflection stA="0" endPos="65000" dist="50800" dir="5400000" sy="-100000" algn="bl" rotWithShape="0"/>
          </a:effectLst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7533" y="3007116"/>
            <a:ext cx="3548487" cy="1921331"/>
          </a:xfrm>
          <a:prstGeom prst="rect">
            <a:avLst/>
          </a:prstGeom>
          <a:effectLst>
            <a:glow rad="127000">
              <a:schemeClr val="tx1"/>
            </a:glow>
            <a:reflection stA="0" endPos="65000" dist="508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54741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barapo.com/wp-content/uploads/2018/03/15pcs-Numbers-Cartoon-Wood-Fridge-Magnets-Sticker-Early-Learning-Educational-Toys-Wooden-Math-Levert-Dropship-3MAR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6636" y="195209"/>
            <a:ext cx="6154185" cy="6154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ruta 1"/>
          <p:cNvSpPr txBox="1"/>
          <p:nvPr/>
        </p:nvSpPr>
        <p:spPr>
          <a:xfrm>
            <a:off x="123289" y="195209"/>
            <a:ext cx="9719354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Kapitel 5: </a:t>
            </a:r>
            <a:r>
              <a:rPr lang="sv-SE" sz="28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Tillsammans </a:t>
            </a:r>
            <a:r>
              <a:rPr lang="sv-SE" sz="2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är vi </a:t>
            </a:r>
            <a:r>
              <a:rPr lang="sv-SE" sz="28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starka</a:t>
            </a:r>
          </a:p>
          <a:p>
            <a:r>
              <a:rPr lang="sv-SE" sz="28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endParaRPr lang="sv-SE" sz="28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endParaRPr lang="sv-SE" sz="28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sv-SE" sz="2400" b="1" dirty="0">
                <a:solidFill>
                  <a:srgbClr val="0070C0"/>
                </a:solidFill>
                <a:latin typeface="Comic Sans MS" panose="030F0702030302020204" pitchFamily="66" charset="0"/>
              </a:rPr>
              <a:t>Siffra</a:t>
            </a:r>
            <a:r>
              <a:rPr lang="sv-SE" sz="2400" dirty="0">
                <a:latin typeface="Comic Sans MS" panose="030F0702030302020204" pitchFamily="66" charset="0"/>
              </a:rPr>
              <a:t>, </a:t>
            </a:r>
            <a:r>
              <a:rPr lang="sv-SE" sz="2400" b="1" dirty="0">
                <a:solidFill>
                  <a:srgbClr val="00B050"/>
                </a:solidFill>
                <a:latin typeface="Comic Sans MS" panose="030F0702030302020204" pitchFamily="66" charset="0"/>
              </a:rPr>
              <a:t>Tal</a:t>
            </a:r>
            <a:r>
              <a:rPr lang="sv-SE" sz="2400" dirty="0">
                <a:latin typeface="Comic Sans MS" panose="030F0702030302020204" pitchFamily="66" charset="0"/>
              </a:rPr>
              <a:t>, </a:t>
            </a:r>
            <a:r>
              <a:rPr lang="sv-SE" sz="2400" b="1" dirty="0">
                <a:solidFill>
                  <a:srgbClr val="FFC000"/>
                </a:solidFill>
                <a:latin typeface="Comic Sans MS" panose="030F0702030302020204" pitchFamily="66" charset="0"/>
              </a:rPr>
              <a:t>Tallinje</a:t>
            </a:r>
            <a:r>
              <a:rPr lang="sv-SE" sz="2400" dirty="0">
                <a:latin typeface="Comic Sans MS" panose="030F0702030302020204" pitchFamily="66" charset="0"/>
              </a:rPr>
              <a:t>, </a:t>
            </a:r>
            <a:r>
              <a:rPr lang="sv-SE" sz="2400" b="1" dirty="0">
                <a:solidFill>
                  <a:srgbClr val="7030A0"/>
                </a:solidFill>
                <a:latin typeface="Comic Sans MS" panose="030F0702030302020204" pitchFamily="66" charset="0"/>
              </a:rPr>
              <a:t>Positionssystem</a:t>
            </a:r>
            <a:r>
              <a:rPr lang="sv-SE" sz="2400" dirty="0">
                <a:latin typeface="Comic Sans MS" panose="030F0702030302020204" pitchFamily="66" charset="0"/>
              </a:rPr>
              <a:t> och </a:t>
            </a:r>
            <a:endParaRPr lang="sv-SE" sz="2400" dirty="0" smtClean="0">
              <a:latin typeface="Comic Sans MS" panose="030F0702030302020204" pitchFamily="66" charset="0"/>
            </a:endParaRPr>
          </a:p>
          <a:p>
            <a:r>
              <a:rPr lang="sv-SE" sz="24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Värde</a:t>
            </a:r>
            <a:r>
              <a:rPr lang="sv-SE" sz="2400" dirty="0" smtClean="0">
                <a:latin typeface="Comic Sans MS" panose="030F0702030302020204" pitchFamily="66" charset="0"/>
              </a:rPr>
              <a:t> </a:t>
            </a:r>
            <a:r>
              <a:rPr lang="sv-SE" sz="2400" dirty="0">
                <a:latin typeface="Comic Sans MS" panose="030F0702030302020204" pitchFamily="66" charset="0"/>
              </a:rPr>
              <a:t>av siffran insåg att de alla var viktiga </a:t>
            </a:r>
            <a:endParaRPr lang="sv-SE" sz="2400" dirty="0" smtClean="0">
              <a:latin typeface="Comic Sans MS" panose="030F0702030302020204" pitchFamily="66" charset="0"/>
            </a:endParaRPr>
          </a:p>
          <a:p>
            <a:r>
              <a:rPr lang="sv-SE" sz="2400" dirty="0" smtClean="0">
                <a:latin typeface="Comic Sans MS" panose="030F0702030302020204" pitchFamily="66" charset="0"/>
              </a:rPr>
              <a:t>och </a:t>
            </a:r>
            <a:r>
              <a:rPr lang="sv-SE" sz="2400" dirty="0">
                <a:latin typeface="Comic Sans MS" panose="030F0702030302020204" pitchFamily="66" charset="0"/>
              </a:rPr>
              <a:t>att de tillsammans hjälpte alla i </a:t>
            </a:r>
            <a:endParaRPr lang="sv-SE" sz="2400" dirty="0" smtClean="0">
              <a:latin typeface="Comic Sans MS" panose="030F0702030302020204" pitchFamily="66" charset="0"/>
            </a:endParaRPr>
          </a:p>
          <a:p>
            <a:r>
              <a:rPr lang="sv-SE" sz="2400" dirty="0" smtClean="0">
                <a:latin typeface="Comic Sans MS" panose="030F0702030302020204" pitchFamily="66" charset="0"/>
              </a:rPr>
              <a:t>Matematikens land </a:t>
            </a:r>
            <a:r>
              <a:rPr lang="sv-SE" sz="2400" dirty="0">
                <a:latin typeface="Comic Sans MS" panose="030F0702030302020204" pitchFamily="66" charset="0"/>
              </a:rPr>
              <a:t>att förstå och använda </a:t>
            </a:r>
            <a:endParaRPr lang="sv-SE" sz="2400" dirty="0" smtClean="0">
              <a:latin typeface="Comic Sans MS" panose="030F0702030302020204" pitchFamily="66" charset="0"/>
            </a:endParaRPr>
          </a:p>
          <a:p>
            <a:r>
              <a:rPr lang="sv-SE" sz="2400" dirty="0" smtClean="0">
                <a:latin typeface="Comic Sans MS" panose="030F0702030302020204" pitchFamily="66" charset="0"/>
              </a:rPr>
              <a:t>tal </a:t>
            </a:r>
            <a:r>
              <a:rPr lang="sv-SE" sz="2400" dirty="0">
                <a:latin typeface="Comic Sans MS" panose="030F0702030302020204" pitchFamily="66" charset="0"/>
              </a:rPr>
              <a:t>korrekt. </a:t>
            </a:r>
            <a:endParaRPr lang="sv-SE" sz="2400" dirty="0" smtClean="0">
              <a:latin typeface="Comic Sans MS" panose="030F0702030302020204" pitchFamily="66" charset="0"/>
            </a:endParaRPr>
          </a:p>
          <a:p>
            <a:r>
              <a:rPr lang="sv-SE" sz="2400" dirty="0" smtClean="0">
                <a:latin typeface="Comic Sans MS" panose="030F0702030302020204" pitchFamily="66" charset="0"/>
              </a:rPr>
              <a:t>De </a:t>
            </a:r>
            <a:r>
              <a:rPr lang="sv-SE" sz="2400" dirty="0">
                <a:latin typeface="Comic Sans MS" panose="030F0702030302020204" pitchFamily="66" charset="0"/>
              </a:rPr>
              <a:t>bestämde sig för att alltid samarbeta </a:t>
            </a:r>
            <a:endParaRPr lang="sv-SE" sz="2400" dirty="0" smtClean="0">
              <a:latin typeface="Comic Sans MS" panose="030F0702030302020204" pitchFamily="66" charset="0"/>
            </a:endParaRPr>
          </a:p>
          <a:p>
            <a:r>
              <a:rPr lang="sv-SE" sz="2400" dirty="0" smtClean="0">
                <a:latin typeface="Comic Sans MS" panose="030F0702030302020204" pitchFamily="66" charset="0"/>
              </a:rPr>
              <a:t>och </a:t>
            </a:r>
            <a:r>
              <a:rPr lang="sv-SE" sz="2400" dirty="0">
                <a:latin typeface="Comic Sans MS" panose="030F0702030302020204" pitchFamily="66" charset="0"/>
              </a:rPr>
              <a:t>hjälpa alla barn att lära sig matematik </a:t>
            </a:r>
            <a:endParaRPr lang="sv-SE" sz="2400" dirty="0" smtClean="0">
              <a:latin typeface="Comic Sans MS" panose="030F0702030302020204" pitchFamily="66" charset="0"/>
            </a:endParaRPr>
          </a:p>
          <a:p>
            <a:r>
              <a:rPr lang="sv-SE" sz="2400" dirty="0" smtClean="0">
                <a:latin typeface="Comic Sans MS" panose="030F0702030302020204" pitchFamily="66" charset="0"/>
              </a:rPr>
              <a:t>på </a:t>
            </a:r>
            <a:r>
              <a:rPr lang="sv-SE" sz="2400" dirty="0">
                <a:latin typeface="Comic Sans MS" panose="030F0702030302020204" pitchFamily="66" charset="0"/>
              </a:rPr>
              <a:t>ett roligt och förståeligt sätt.</a:t>
            </a:r>
          </a:p>
          <a:p>
            <a:r>
              <a:rPr lang="sv-SE" sz="2400" dirty="0">
                <a:latin typeface="Comic Sans MS" panose="030F0702030302020204" pitchFamily="66" charset="0"/>
              </a:rPr>
              <a:t> </a:t>
            </a:r>
          </a:p>
          <a:p>
            <a:r>
              <a:rPr lang="sv-SE" sz="2400" dirty="0">
                <a:latin typeface="Comic Sans MS" panose="030F0702030302020204" pitchFamily="66" charset="0"/>
              </a:rPr>
              <a:t>Och så levde de lyckliga i alla sina dagar, </a:t>
            </a:r>
            <a:endParaRPr lang="sv-SE" sz="2400" dirty="0" smtClean="0">
              <a:latin typeface="Comic Sans MS" panose="030F0702030302020204" pitchFamily="66" charset="0"/>
            </a:endParaRPr>
          </a:p>
          <a:p>
            <a:r>
              <a:rPr lang="sv-SE" sz="2400" dirty="0" smtClean="0">
                <a:latin typeface="Comic Sans MS" panose="030F0702030302020204" pitchFamily="66" charset="0"/>
              </a:rPr>
              <a:t>och </a:t>
            </a:r>
            <a:r>
              <a:rPr lang="sv-SE" sz="2400" dirty="0">
                <a:latin typeface="Comic Sans MS" panose="030F0702030302020204" pitchFamily="66" charset="0"/>
              </a:rPr>
              <a:t>barnen i hela landet blev mycket duktiga </a:t>
            </a:r>
            <a:endParaRPr lang="sv-SE" sz="2400" dirty="0" smtClean="0">
              <a:latin typeface="Comic Sans MS" panose="030F0702030302020204" pitchFamily="66" charset="0"/>
            </a:endParaRPr>
          </a:p>
          <a:p>
            <a:r>
              <a:rPr lang="sv-SE" sz="2400" dirty="0" smtClean="0">
                <a:latin typeface="Comic Sans MS" panose="030F0702030302020204" pitchFamily="66" charset="0"/>
              </a:rPr>
              <a:t>på </a:t>
            </a:r>
            <a:r>
              <a:rPr lang="sv-SE" sz="2400" dirty="0">
                <a:latin typeface="Comic Sans MS" panose="030F0702030302020204" pitchFamily="66" charset="0"/>
              </a:rPr>
              <a:t>matematik tack vare deras äventyr.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3039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1673876" y="0"/>
            <a:ext cx="8643841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v-SE" sz="60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Vi ses igen i nästa äventyr!</a:t>
            </a:r>
            <a:endParaRPr lang="sv-SE" sz="6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2670526" y="6119565"/>
            <a:ext cx="79167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 dirty="0" smtClean="0">
                <a:solidFill>
                  <a:srgbClr val="0070C0"/>
                </a:solidFill>
              </a:rPr>
              <a:t>Tanja Bajraktarova, Tallbohovskolan, </a:t>
            </a:r>
            <a:r>
              <a:rPr lang="sv-SE" sz="2400" b="1" smtClean="0">
                <a:solidFill>
                  <a:srgbClr val="0070C0"/>
                </a:solidFill>
              </a:rPr>
              <a:t>Järfälla </a:t>
            </a:r>
            <a:r>
              <a:rPr lang="sv-SE" sz="2400" b="1" smtClean="0">
                <a:solidFill>
                  <a:srgbClr val="0070C0"/>
                </a:solidFill>
              </a:rPr>
              <a:t>September 2024</a:t>
            </a:r>
            <a:endParaRPr lang="sv-SE" sz="2400" b="1" dirty="0">
              <a:solidFill>
                <a:srgbClr val="0070C0"/>
              </a:solidFill>
            </a:endParaRPr>
          </a:p>
        </p:txBody>
      </p:sp>
      <p:pic>
        <p:nvPicPr>
          <p:cNvPr id="5122" name="Picture 2" descr="https://st3.depositphotos.com/1796793/19428/v/1600/depositphotos_194280006-stock-illustration-wild-forest-cartoon-children-boat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39"/>
          <a:stretch/>
        </p:blipFill>
        <p:spPr bwMode="auto">
          <a:xfrm>
            <a:off x="3844306" y="1206984"/>
            <a:ext cx="4302978" cy="4549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2791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610</Words>
  <Application>Microsoft Office PowerPoint</Application>
  <PresentationFormat>Bredbild</PresentationFormat>
  <Paragraphs>74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Office-tema</vt:lpstr>
      <vt:lpstr>Berättelsen om Siffra, Tal, och Tallinje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Jarfalla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Berättelsen om Siffra, Tal, och Tallinje</dc:title>
  <dc:creator>Tanja Bajraktarova</dc:creator>
  <cp:lastModifiedBy>Tanja Bajraktarova</cp:lastModifiedBy>
  <cp:revision>19</cp:revision>
  <dcterms:created xsi:type="dcterms:W3CDTF">2024-08-25T10:58:17Z</dcterms:created>
  <dcterms:modified xsi:type="dcterms:W3CDTF">2025-06-24T17:10:48Z</dcterms:modified>
</cp:coreProperties>
</file>