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2" r:id="rId5"/>
    <p:sldId id="277" r:id="rId6"/>
    <p:sldId id="278" r:id="rId7"/>
    <p:sldId id="282" r:id="rId8"/>
    <p:sldId id="283" r:id="rId9"/>
    <p:sldId id="281" r:id="rId10"/>
    <p:sldId id="269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F97"/>
    <a:srgbClr val="E480CF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159609" y="3628667"/>
            <a:ext cx="4948858" cy="2060617"/>
          </a:xfrm>
        </p:spPr>
        <p:txBody>
          <a:bodyPr>
            <a:noAutofit/>
          </a:bodyPr>
          <a:lstStyle/>
          <a:p>
            <a:r>
              <a:rPr lang="sv-SE" b="1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Linus och Mira</a:t>
            </a:r>
            <a:r>
              <a:rPr lang="sv-SE" b="1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v-SE" b="1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– Äventyr i </a:t>
            </a:r>
            <a:r>
              <a:rPr lang="sv-SE" b="1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Jurassic Park</a:t>
            </a:r>
            <a:endParaRPr lang="sv-SE" b="1" i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560176" y="3242212"/>
            <a:ext cx="21909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Avrunda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-uppåt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-nedåt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Närmevärde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Närmaste</a:t>
            </a:r>
            <a:endParaRPr lang="sv-SE" sz="2400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-t</a:t>
            </a:r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iotal</a:t>
            </a:r>
            <a:endParaRPr lang="sv-SE" sz="2400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-h</a:t>
            </a:r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undratal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-heltal</a:t>
            </a:r>
          </a:p>
          <a:p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-t</a:t>
            </a:r>
            <a:r>
              <a:rPr lang="sv-SE" sz="24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iondel</a:t>
            </a:r>
            <a:endParaRPr lang="sv-SE" sz="2400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-151296" y="2522946"/>
            <a:ext cx="2987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 Linus och Mira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050" name="Picture 2" descr="ima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/>
          <a:stretch/>
        </p:blipFill>
        <p:spPr bwMode="auto">
          <a:xfrm>
            <a:off x="6938509" y="1669775"/>
            <a:ext cx="5105400" cy="500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</a:t>
            </a:r>
            <a:r>
              <a:rPr lang="sv-SE" sz="2400" b="1" dirty="0" smtClean="0">
                <a:solidFill>
                  <a:srgbClr val="0070C0"/>
                </a:solidFill>
              </a:rPr>
              <a:t>09/2025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76708" y="0"/>
            <a:ext cx="12007080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Kapitel 1: Bara de utvalda kan se portalen</a:t>
            </a:r>
          </a:p>
          <a:p>
            <a:endParaRPr lang="sv-SE" sz="3000" dirty="0" smtClean="0">
              <a:latin typeface="Comic Sans MS" panose="030F0702030302020204" pitchFamily="66" charset="0"/>
            </a:endParaRPr>
          </a:p>
          <a:p>
            <a:r>
              <a:rPr lang="sv-SE" sz="2600" dirty="0" smtClean="0">
                <a:latin typeface="Comic Sans MS" panose="030F0702030302020204" pitchFamily="66" charset="0"/>
              </a:rPr>
              <a:t>Det </a:t>
            </a:r>
            <a:r>
              <a:rPr lang="sv-SE" sz="2600" dirty="0">
                <a:latin typeface="Comic Sans MS" panose="030F0702030302020204" pitchFamily="66" charset="0"/>
              </a:rPr>
              <a:t>var en helt vanlig mattetimme. Klassen arbetade tyst med sina räkneböcker</a:t>
            </a:r>
            <a:r>
              <a:rPr lang="sv-SE" sz="2600" dirty="0" smtClean="0">
                <a:latin typeface="Comic Sans MS" panose="030F0702030302020204" pitchFamily="66" charset="0"/>
              </a:rPr>
              <a:t>. </a:t>
            </a:r>
            <a:endParaRPr lang="sv-SE" sz="2600" dirty="0">
              <a:latin typeface="Comic Sans MS" panose="030F0702030302020204" pitchFamily="66" charset="0"/>
            </a:endParaRPr>
          </a:p>
          <a:p>
            <a:r>
              <a:rPr lang="sv-SE" sz="2600" dirty="0">
                <a:latin typeface="Comic Sans MS" panose="030F0702030302020204" pitchFamily="66" charset="0"/>
              </a:rPr>
              <a:t>Plötsligt började det brusa i luften </a:t>
            </a:r>
            <a:endParaRPr lang="sv-SE" sz="2600" dirty="0" smtClean="0">
              <a:latin typeface="Comic Sans MS" panose="030F0702030302020204" pitchFamily="66" charset="0"/>
            </a:endParaRPr>
          </a:p>
          <a:p>
            <a:r>
              <a:rPr lang="sv-SE" sz="2600" dirty="0" smtClean="0">
                <a:latin typeface="Comic Sans MS" panose="030F0702030302020204" pitchFamily="66" charset="0"/>
              </a:rPr>
              <a:t>framför </a:t>
            </a:r>
            <a:r>
              <a:rPr lang="sv-SE" sz="2600" dirty="0">
                <a:latin typeface="Comic Sans MS" panose="030F0702030302020204" pitchFamily="66" charset="0"/>
              </a:rPr>
              <a:t>tavlan. En virvlande ljuscirkel </a:t>
            </a:r>
            <a:endParaRPr lang="sv-SE" sz="2600" dirty="0" smtClean="0">
              <a:latin typeface="Comic Sans MS" panose="030F0702030302020204" pitchFamily="66" charset="0"/>
            </a:endParaRPr>
          </a:p>
          <a:p>
            <a:r>
              <a:rPr lang="sv-SE" sz="2600" dirty="0" smtClean="0">
                <a:latin typeface="Comic Sans MS" panose="030F0702030302020204" pitchFamily="66" charset="0"/>
              </a:rPr>
              <a:t>formades </a:t>
            </a:r>
            <a:r>
              <a:rPr lang="sv-SE" sz="2600" dirty="0">
                <a:latin typeface="Comic Sans MS" panose="030F0702030302020204" pitchFamily="66" charset="0"/>
              </a:rPr>
              <a:t>– men ingen annan än Linus och </a:t>
            </a:r>
            <a:endParaRPr lang="sv-SE" sz="2600" dirty="0" smtClean="0">
              <a:latin typeface="Comic Sans MS" panose="030F0702030302020204" pitchFamily="66" charset="0"/>
            </a:endParaRPr>
          </a:p>
          <a:p>
            <a:r>
              <a:rPr lang="sv-SE" sz="2600" dirty="0" smtClean="0">
                <a:latin typeface="Comic Sans MS" panose="030F0702030302020204" pitchFamily="66" charset="0"/>
              </a:rPr>
              <a:t>Mira </a:t>
            </a:r>
            <a:r>
              <a:rPr lang="sv-SE" sz="2600" dirty="0">
                <a:latin typeface="Comic Sans MS" panose="030F0702030302020204" pitchFamily="66" charset="0"/>
              </a:rPr>
              <a:t>kunde se den.</a:t>
            </a:r>
          </a:p>
          <a:p>
            <a:r>
              <a:rPr lang="sv-SE" sz="2600" dirty="0">
                <a:latin typeface="Comic Sans MS" panose="030F0702030302020204" pitchFamily="66" charset="0"/>
              </a:rPr>
              <a:t>– Ser du det där?! viskade Linus.</a:t>
            </a:r>
          </a:p>
          <a:p>
            <a:r>
              <a:rPr lang="sv-SE" sz="2600" dirty="0">
                <a:latin typeface="Comic Sans MS" panose="030F0702030302020204" pitchFamily="66" charset="0"/>
              </a:rPr>
              <a:t>– Ja! Det ser ut som... en portal! svarade </a:t>
            </a:r>
            <a:endParaRPr lang="sv-SE" sz="2600" dirty="0" smtClean="0">
              <a:latin typeface="Comic Sans MS" panose="030F0702030302020204" pitchFamily="66" charset="0"/>
            </a:endParaRPr>
          </a:p>
          <a:p>
            <a:r>
              <a:rPr lang="sv-SE" sz="2600" dirty="0" smtClean="0">
                <a:latin typeface="Comic Sans MS" panose="030F0702030302020204" pitchFamily="66" charset="0"/>
              </a:rPr>
              <a:t>Mira</a:t>
            </a:r>
            <a:r>
              <a:rPr lang="sv-SE" sz="2600" dirty="0">
                <a:latin typeface="Comic Sans MS" panose="030F0702030302020204" pitchFamily="66" charset="0"/>
              </a:rPr>
              <a:t>.</a:t>
            </a:r>
          </a:p>
          <a:p>
            <a:r>
              <a:rPr lang="sv-SE" sz="2600" dirty="0">
                <a:latin typeface="Comic Sans MS" panose="030F0702030302020204" pitchFamily="66" charset="0"/>
              </a:rPr>
              <a:t>På portalen blinkade det:</a:t>
            </a:r>
          </a:p>
          <a:p>
            <a:r>
              <a:rPr lang="sv-SE" sz="2600" dirty="0">
                <a:effectLst>
                  <a:glow rad="127000">
                    <a:schemeClr val="accent2">
                      <a:lumMod val="75000"/>
                    </a:schemeClr>
                  </a:glow>
                  <a:outerShdw blurRad="50800" dist="50800" dir="6420000" algn="ctr" rotWithShape="0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"Endast de som förstår talens magi kan </a:t>
            </a:r>
            <a:endParaRPr lang="sv-SE" sz="2600" dirty="0" smtClean="0">
              <a:effectLst>
                <a:glow rad="127000">
                  <a:schemeClr val="accent2">
                    <a:lumMod val="75000"/>
                  </a:schemeClr>
                </a:glow>
                <a:outerShdw blurRad="50800" dist="50800" dir="6420000" algn="ctr" rotWithShape="0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sv-SE" sz="2600" dirty="0" smtClean="0">
                <a:effectLst>
                  <a:glow rad="127000">
                    <a:schemeClr val="accent2">
                      <a:lumMod val="75000"/>
                    </a:schemeClr>
                  </a:glow>
                  <a:outerShdw blurRad="50800" dist="50800" dir="6420000" algn="ctr" rotWithShape="0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gå </a:t>
            </a:r>
            <a:r>
              <a:rPr lang="sv-SE" sz="2600" dirty="0">
                <a:effectLst>
                  <a:glow rad="127000">
                    <a:schemeClr val="accent2">
                      <a:lumMod val="75000"/>
                    </a:schemeClr>
                  </a:glow>
                  <a:outerShdw blurRad="50800" dist="50800" dir="6420000" algn="ctr" rotWithShape="0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vidare."</a:t>
            </a:r>
          </a:p>
          <a:p>
            <a:r>
              <a:rPr lang="sv-SE" sz="2600" dirty="0">
                <a:latin typeface="Comic Sans MS" panose="030F0702030302020204" pitchFamily="66" charset="0"/>
              </a:rPr>
              <a:t>Innan de hann tänka efter, sögs de in –</a:t>
            </a:r>
          </a:p>
          <a:p>
            <a:r>
              <a:rPr lang="sv-SE" sz="4200" b="1" i="1" dirty="0" smtClean="0">
                <a:solidFill>
                  <a:schemeClr val="accent2">
                    <a:lumMod val="75000"/>
                  </a:schemeClr>
                </a:solidFill>
                <a:latin typeface="Chiller" panose="04020404031007020602" pitchFamily="82" charset="0"/>
              </a:rPr>
              <a:t>POFF! </a:t>
            </a:r>
            <a:r>
              <a:rPr lang="sv-SE" sz="2600" dirty="0" smtClean="0">
                <a:latin typeface="Comic Sans MS" panose="030F0702030302020204" pitchFamily="66" charset="0"/>
              </a:rPr>
              <a:t>Allt </a:t>
            </a:r>
            <a:r>
              <a:rPr lang="sv-SE" sz="2600" dirty="0">
                <a:latin typeface="Comic Sans MS" panose="030F0702030302020204" pitchFamily="66" charset="0"/>
              </a:rPr>
              <a:t>blev svart.</a:t>
            </a:r>
          </a:p>
          <a:p>
            <a:endParaRPr lang="sv-SE" sz="26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907" y="1579121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17336" y="73624"/>
            <a:ext cx="94420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Kapitel 2: En ny värld – och ett rytande</a:t>
            </a:r>
          </a:p>
          <a:p>
            <a:endParaRPr lang="sv-SE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När </a:t>
            </a:r>
            <a:r>
              <a:rPr lang="sv-SE" sz="2200" dirty="0">
                <a:latin typeface="Comic Sans MS" panose="030F0702030302020204" pitchFamily="66" charset="0"/>
              </a:rPr>
              <a:t>de vaknade, låg de i en djungel. Marken skakade. Ett högt rytande hördes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" name="Rektangel med rundade hörn 3"/>
          <p:cNvSpPr/>
          <p:nvPr/>
        </p:nvSpPr>
        <p:spPr>
          <a:xfrm>
            <a:off x="10328744" y="312738"/>
            <a:ext cx="1534602" cy="170953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 smtClean="0">
              <a:solidFill>
                <a:schemeClr val="tx1"/>
              </a:solidFill>
            </a:endParaRPr>
          </a:p>
          <a:p>
            <a:pPr algn="ctr"/>
            <a:r>
              <a:rPr lang="sv-SE" b="1" dirty="0" smtClean="0">
                <a:solidFill>
                  <a:schemeClr val="tx1"/>
                </a:solidFill>
              </a:rPr>
              <a:t>Vrål</a:t>
            </a:r>
          </a:p>
          <a:p>
            <a:pPr algn="ctr"/>
            <a:r>
              <a:rPr lang="sv-SE" b="1" dirty="0" smtClean="0">
                <a:solidFill>
                  <a:schemeClr val="tx1"/>
                </a:solidFill>
              </a:rPr>
              <a:t>Tjut</a:t>
            </a:r>
          </a:p>
          <a:p>
            <a:pPr algn="ctr"/>
            <a:r>
              <a:rPr lang="sv-SE" b="1" dirty="0" smtClean="0">
                <a:solidFill>
                  <a:schemeClr val="tx1"/>
                </a:solidFill>
              </a:rPr>
              <a:t>Dån </a:t>
            </a:r>
          </a:p>
          <a:p>
            <a:pPr algn="ctr"/>
            <a:r>
              <a:rPr lang="sv-SE" b="1" dirty="0" smtClean="0">
                <a:solidFill>
                  <a:schemeClr val="tx1"/>
                </a:solidFill>
              </a:rPr>
              <a:t>Illvrål</a:t>
            </a:r>
          </a:p>
          <a:p>
            <a:pPr algn="ctr"/>
            <a:r>
              <a:rPr lang="sv-SE" b="1" dirty="0" smtClean="0">
                <a:solidFill>
                  <a:schemeClr val="tx1"/>
                </a:solidFill>
              </a:rPr>
              <a:t>Skrik</a:t>
            </a:r>
          </a:p>
          <a:p>
            <a:pPr algn="ctr"/>
            <a:endParaRPr lang="sv-SE" b="1" dirty="0">
              <a:solidFill>
                <a:schemeClr val="tx1"/>
              </a:solidFill>
            </a:endParaRPr>
          </a:p>
        </p:txBody>
      </p:sp>
      <p:sp>
        <p:nvSpPr>
          <p:cNvPr id="11" name="Högerpil 10"/>
          <p:cNvSpPr/>
          <p:nvPr/>
        </p:nvSpPr>
        <p:spPr>
          <a:xfrm>
            <a:off x="9659389" y="1167503"/>
            <a:ext cx="565988" cy="1126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076" name="Picture 4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74" y="1608802"/>
            <a:ext cx="32766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ruta 11"/>
          <p:cNvSpPr txBox="1"/>
          <p:nvPr/>
        </p:nvSpPr>
        <p:spPr>
          <a:xfrm>
            <a:off x="155575" y="2022269"/>
            <a:ext cx="6045245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– Vart har vi kommit?! sa Mira.</a:t>
            </a:r>
          </a:p>
          <a:p>
            <a:r>
              <a:rPr lang="sv-S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– Jurassic Park, tror jag... men något är fel...</a:t>
            </a:r>
          </a:p>
          <a:p>
            <a:endParaRPr lang="sv-SE" sz="2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Plötsligt tornade en enorm T-Rex upp sig </a:t>
            </a:r>
          </a:p>
          <a:p>
            <a:r>
              <a:rPr lang="sv-S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framför dem.</a:t>
            </a:r>
          </a:p>
          <a:p>
            <a:r>
              <a:rPr lang="sv-S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Den hade glödande ögon, metallklor och... </a:t>
            </a:r>
          </a:p>
          <a:p>
            <a:r>
              <a:rPr lang="sv-S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en skärm på magen?!</a:t>
            </a:r>
          </a:p>
          <a:p>
            <a:endParaRPr lang="sv-SE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sv-SE" sz="3600" b="1" dirty="0">
                <a:solidFill>
                  <a:srgbClr val="C55A11"/>
                </a:solidFill>
                <a:latin typeface="Chiller" panose="04020404031007020602" pitchFamily="82" charset="0"/>
              </a:rPr>
              <a:t>FÖR ATT PASSERA MÅSTE </a:t>
            </a:r>
            <a:r>
              <a:rPr lang="sv-SE" sz="3600" b="1" dirty="0" smtClean="0">
                <a:solidFill>
                  <a:srgbClr val="C55A11"/>
                </a:solidFill>
                <a:latin typeface="Chiller" panose="04020404031007020602" pitchFamily="82" charset="0"/>
              </a:rPr>
              <a:t>NI </a:t>
            </a:r>
            <a:endParaRPr lang="sv-SE" sz="3600" b="1" dirty="0">
              <a:solidFill>
                <a:srgbClr val="C55A11"/>
              </a:solidFill>
              <a:latin typeface="Chiller" panose="04020404031007020602" pitchFamily="82" charset="0"/>
            </a:endParaRPr>
          </a:p>
          <a:p>
            <a:r>
              <a:rPr lang="sv-SE" sz="3600" b="1" dirty="0">
                <a:solidFill>
                  <a:srgbClr val="C55A11"/>
                </a:solidFill>
                <a:latin typeface="Chiller" panose="04020404031007020602" pitchFamily="82" charset="0"/>
              </a:rPr>
              <a:t>AVRUND—RAAWR!!</a:t>
            </a:r>
            <a:r>
              <a:rPr lang="sv-S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sv-SE" sz="2200" dirty="0">
                <a:solidFill>
                  <a:srgbClr val="000000"/>
                </a:solidFill>
                <a:latin typeface="Comic Sans MS" panose="030F0702030302020204" pitchFamily="66" charset="0"/>
              </a:rPr>
              <a:t>morrade den.</a:t>
            </a: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54488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</a:t>
            </a:r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Kapitel 3: </a:t>
            </a:r>
            <a:r>
              <a:rPr lang="sv-SE" sz="26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T- Rexens </a:t>
            </a:r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matteutmaning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På </a:t>
            </a:r>
            <a:r>
              <a:rPr lang="sv-SE" sz="2200" dirty="0">
                <a:latin typeface="Comic Sans MS" panose="030F0702030302020204" pitchFamily="66" charset="0"/>
              </a:rPr>
              <a:t>skärmen stod</a:t>
            </a:r>
            <a:r>
              <a:rPr lang="sv-SE" sz="2200" dirty="0" smtClean="0">
                <a:latin typeface="Comic Sans MS" panose="030F0702030302020204" pitchFamily="66" charset="0"/>
              </a:rPr>
              <a:t>: 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Avrunda talet till närmaste hundratal: </a:t>
            </a:r>
            <a:r>
              <a:rPr lang="sv-SE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546 ≈ </a:t>
            </a:r>
            <a:r>
              <a:rPr lang="sv-SE" sz="2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Om vi misslyckas... så kanske vi blir mellis, viskade Linus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4200" b="1" dirty="0" smtClean="0">
                <a:latin typeface="Chiller" panose="04020404031007020602" pitchFamily="82" charset="0"/>
              </a:rPr>
              <a:t>Neeej! Hjälp oss vänner!!!!</a:t>
            </a:r>
          </a:p>
        </p:txBody>
      </p:sp>
      <p:sp>
        <p:nvSpPr>
          <p:cNvPr id="3" name="Rektangel 2"/>
          <p:cNvSpPr/>
          <p:nvPr/>
        </p:nvSpPr>
        <p:spPr>
          <a:xfrm>
            <a:off x="5255813" y="5326168"/>
            <a:ext cx="7027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dirty="0">
                <a:latin typeface="Comic Sans MS" panose="030F0702030302020204" pitchFamily="66" charset="0"/>
              </a:rPr>
              <a:t>Rätt svar: 500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✔️ </a:t>
            </a:r>
            <a:r>
              <a:rPr lang="sv-SE" sz="2200" dirty="0">
                <a:latin typeface="Comic Sans MS" panose="030F0702030302020204" pitchFamily="66" charset="0"/>
              </a:rPr>
              <a:t>Eftersom 546 är närmare 500 än 600.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Mira tryckte på knappen. </a:t>
            </a:r>
            <a:r>
              <a:rPr lang="sv-SE" sz="2200" dirty="0" smtClean="0">
                <a:latin typeface="Comic Sans MS" panose="030F0702030302020204" pitchFamily="66" charset="0"/>
              </a:rPr>
              <a:t>T- Rexen </a:t>
            </a:r>
            <a:r>
              <a:rPr lang="sv-SE" sz="2200" dirty="0">
                <a:latin typeface="Comic Sans MS" panose="030F0702030302020204" pitchFamily="66" charset="0"/>
              </a:rPr>
              <a:t>stirrade...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…sen böjde den på huvudet – och släppte fram dem!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85" y="132972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302150" y="4238045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Comic Sans MS" panose="030F0702030302020204" pitchFamily="66" charset="0"/>
              </a:rPr>
              <a:t>Titta på tallinje:</a:t>
            </a:r>
            <a:endParaRPr lang="sv-SE" dirty="0">
              <a:latin typeface="Comic Sans MS" panose="030F0702030302020204" pitchFamily="66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65" y="4982268"/>
            <a:ext cx="4271898" cy="15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4" y="260470"/>
            <a:ext cx="616994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</a:t>
            </a:r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nådde ett brett kärr. Stenar låg utlagda – men några gömde faror.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“Hoppa bara på stenen med rätt närmevärde!” stod det.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Från buskarna syntes snabba velociraptorer – med vassa tänder och listiga ögon.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I luften där uppe </a:t>
            </a:r>
            <a:r>
              <a:rPr lang="sv-SE" sz="2200" dirty="0">
                <a:latin typeface="Comic Sans MS" panose="030F0702030302020204" pitchFamily="66" charset="0"/>
              </a:rPr>
              <a:t>stod:</a:t>
            </a:r>
          </a:p>
          <a:p>
            <a:r>
              <a:rPr lang="sv-SE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Vilket är närmast 3,78 avrundat till tiondel</a:t>
            </a:r>
            <a:r>
              <a:rPr lang="sv-SE" sz="22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Mira tog sats.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Om vi missar hoppar raptorerna</a:t>
            </a:r>
            <a:r>
              <a:rPr lang="sv-SE" sz="2200" dirty="0" smtClean="0">
                <a:latin typeface="Comic Sans MS" panose="030F0702030302020204" pitchFamily="66" charset="0"/>
              </a:rPr>
              <a:t>...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366677" y="6011999"/>
            <a:ext cx="51412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De landade rätt – och raptorerna fräste i besvikelse.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677" y="682446"/>
            <a:ext cx="5689529" cy="3794563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6366677" y="4700742"/>
            <a:ext cx="5416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Medan de funderade på svaret dök Chris Pratt upp för att lugna ner </a:t>
            </a:r>
            <a:r>
              <a:rPr lang="sv-SE" sz="2200" dirty="0" smtClean="0">
                <a:latin typeface="Comic Sans MS" panose="030F0702030302020204" pitchFamily="66" charset="0"/>
              </a:rPr>
              <a:t>raptorerna</a:t>
            </a:r>
            <a:r>
              <a:rPr lang="sv-SE" sz="22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6" y="4477009"/>
            <a:ext cx="4572000" cy="2228850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2003731" y="94464"/>
            <a:ext cx="8438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Kapitel 4: Gyttjepassagen &amp; de lurande raptorerna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29153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Kapitel 5: Professor </a:t>
            </a:r>
            <a:r>
              <a:rPr lang="sv-SE" sz="26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Stegosaurus </a:t>
            </a:r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och bubbelräkningen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mötte en tjurig stegosaurus i glasögon. Han vägrade släppa fram dem: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"Jag tillåter bara de som kan avrunda mitt i mellan!"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Talet på stenen var: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5250 </a:t>
            </a:r>
            <a:r>
              <a:rPr lang="sv-SE" sz="2200" dirty="0">
                <a:latin typeface="Comic Sans MS" panose="030F0702030302020204" pitchFamily="66" charset="0"/>
              </a:rPr>
              <a:t>till närmaste hundratal = 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7034071" y="4681227"/>
            <a:ext cx="471283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✅ Rätt svar: 5300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Stegosaurusen </a:t>
            </a:r>
            <a:r>
              <a:rPr lang="sv-SE" sz="2200" dirty="0">
                <a:latin typeface="Comic Sans MS" panose="030F0702030302020204" pitchFamily="66" charset="0"/>
              </a:rPr>
              <a:t>grymtade, men släppte </a:t>
            </a:r>
            <a:r>
              <a:rPr lang="sv-SE" sz="2200" dirty="0" smtClean="0">
                <a:latin typeface="Comic Sans MS" panose="030F0702030302020204" pitchFamily="66" charset="0"/>
              </a:rPr>
              <a:t>den </a:t>
            </a:r>
            <a:r>
              <a:rPr lang="sv-SE" sz="2200" dirty="0">
                <a:latin typeface="Comic Sans MS" panose="030F0702030302020204" pitchFamily="66" charset="0"/>
              </a:rPr>
              <a:t>förbi dem utan att stoppa </a:t>
            </a:r>
            <a:r>
              <a:rPr lang="sv-SE" sz="2200" dirty="0" smtClean="0">
                <a:latin typeface="Comic Sans MS" panose="030F0702030302020204" pitchFamily="66" charset="0"/>
              </a:rPr>
              <a:t>dem.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634057" y="3439887"/>
            <a:ext cx="392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Hjälp: </a:t>
            </a:r>
            <a:endParaRPr lang="sv-SE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dirty="0">
                <a:latin typeface="Comic Sans MS" panose="030F0702030302020204" pitchFamily="66" charset="0"/>
              </a:rPr>
              <a:t>Eftersom tiotalssiffran är 5, ska man avrunda </a:t>
            </a:r>
            <a:r>
              <a:rPr lang="sv-SE" dirty="0" smtClean="0">
                <a:latin typeface="Comic Sans MS" panose="030F0702030302020204" pitchFamily="66" charset="0"/>
              </a:rPr>
              <a:t>uppåt.</a:t>
            </a:r>
            <a:endParaRPr lang="sv-SE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61" y="1086617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28" y="4407700"/>
            <a:ext cx="3122543" cy="20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2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407303"/>
            <a:ext cx="731724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Kapitel 6: </a:t>
            </a:r>
            <a:r>
              <a:rPr lang="sv-SE" sz="26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Triceratops-tåget</a:t>
            </a:r>
            <a:endParaRPr lang="sv-SE" sz="2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Vid </a:t>
            </a:r>
            <a:r>
              <a:rPr lang="sv-SE" sz="2200" dirty="0">
                <a:latin typeface="Comic Sans MS" panose="030F0702030302020204" pitchFamily="66" charset="0"/>
              </a:rPr>
              <a:t>tåget stod en arg triceratops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"Ni kommer inte med utan rätt avrundning!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Tåget går i 19,46 km/h. Vad är det avrundat till heltal</a:t>
            </a:r>
            <a:r>
              <a:rPr lang="sv-SE" sz="2200" dirty="0" smtClean="0">
                <a:latin typeface="Comic Sans MS" panose="030F0702030302020204" pitchFamily="66" charset="0"/>
              </a:rPr>
              <a:t>?"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7243600" y="4692473"/>
            <a:ext cx="4948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Rätt </a:t>
            </a:r>
            <a:r>
              <a:rPr lang="sv-SE" sz="2200" dirty="0" smtClean="0">
                <a:latin typeface="Comic Sans MS" panose="030F0702030302020204" pitchFamily="66" charset="0"/>
              </a:rPr>
              <a:t>svar!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Mira skrev snabbt: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19,46 ≈ 19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Triceratopsen fnös, </a:t>
            </a:r>
            <a:r>
              <a:rPr lang="sv-SE" sz="2200" dirty="0">
                <a:latin typeface="Comic Sans MS" panose="030F0702030302020204" pitchFamily="66" charset="0"/>
              </a:rPr>
              <a:t>suckade, gjorde en cirkel med sitt huvud och öppnade </a:t>
            </a:r>
            <a:r>
              <a:rPr lang="sv-SE" sz="2200" dirty="0" smtClean="0">
                <a:latin typeface="Comic Sans MS" panose="030F0702030302020204" pitchFamily="66" charset="0"/>
              </a:rPr>
              <a:t>grinden.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706341" y="3165440"/>
            <a:ext cx="4705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Bonus</a:t>
            </a:r>
            <a:r>
              <a:rPr lang="sv-SE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fråga</a:t>
            </a:r>
            <a:r>
              <a:rPr lang="sv-SE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Vad är det avrundat till närmaste tiondel?</a:t>
            </a:r>
            <a:endParaRPr lang="sv-SE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983" y="498732"/>
            <a:ext cx="4112257" cy="4102312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8" y="3851949"/>
            <a:ext cx="2933007" cy="29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84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5290" y="448330"/>
            <a:ext cx="72691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nådde slutportalen, men något rörde sig i skuggorna...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En enorm spinosaurus med glödande taggar blockerade vägen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"</a:t>
            </a:r>
            <a:r>
              <a:rPr lang="sv-SE" sz="4200" b="1" dirty="0">
                <a:solidFill>
                  <a:schemeClr val="accent2">
                    <a:lumMod val="75000"/>
                  </a:schemeClr>
                </a:solidFill>
                <a:latin typeface="Chiller" panose="04020404031007020602" pitchFamily="82" charset="0"/>
              </a:rPr>
              <a:t>Inget felsteg... annars förlorar ni evigt.</a:t>
            </a:r>
            <a:r>
              <a:rPr lang="sv-SE" sz="2200" dirty="0">
                <a:latin typeface="Comic Sans MS" panose="030F0702030302020204" pitchFamily="66" charset="0"/>
              </a:rPr>
              <a:t>"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På </a:t>
            </a:r>
            <a:r>
              <a:rPr lang="sv-SE" sz="2200" dirty="0">
                <a:latin typeface="Comic Sans MS" panose="030F0702030302020204" pitchFamily="66" charset="0"/>
              </a:rPr>
              <a:t>dess bröst blinkade </a:t>
            </a:r>
            <a:r>
              <a:rPr lang="sv-SE" sz="2200" dirty="0" smtClean="0">
                <a:latin typeface="Comic Sans MS" panose="030F0702030302020204" pitchFamily="66" charset="0"/>
              </a:rPr>
              <a:t>uppgiften.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A</a:t>
            </a:r>
            <a:r>
              <a:rPr lang="sv-SE" sz="2200" dirty="0" smtClean="0">
                <a:latin typeface="Comic Sans MS" panose="030F0702030302020204" pitchFamily="66" charset="0"/>
              </a:rPr>
              <a:t>vrunda</a:t>
            </a:r>
            <a:r>
              <a:rPr lang="sv-SE" sz="2200" dirty="0">
                <a:latin typeface="Comic Sans MS" panose="030F0702030302020204" pitchFamily="66" charset="0"/>
              </a:rPr>
              <a:t>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a) 1 149 till närmaste tiotal  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b) 66,8 till närmaste heltal  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c) 7 850 till närmaste </a:t>
            </a:r>
            <a:r>
              <a:rPr lang="sv-SE" sz="2200" dirty="0" smtClean="0">
                <a:latin typeface="Comic Sans MS" panose="030F0702030302020204" pitchFamily="66" charset="0"/>
              </a:rPr>
              <a:t>hundratal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65290" y="5577159"/>
            <a:ext cx="72691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 smtClean="0">
                <a:latin typeface="Comic Sans MS" panose="030F0702030302020204" pitchFamily="66" charset="0"/>
              </a:rPr>
              <a:t>Mira </a:t>
            </a:r>
            <a:r>
              <a:rPr lang="sv-SE" sz="2200" dirty="0">
                <a:latin typeface="Comic Sans MS" panose="030F0702030302020204" pitchFamily="66" charset="0"/>
              </a:rPr>
              <a:t>andades </a:t>
            </a:r>
            <a:r>
              <a:rPr lang="sv-SE" sz="2200" dirty="0" smtClean="0">
                <a:latin typeface="Comic Sans MS" panose="030F0702030302020204" pitchFamily="66" charset="0"/>
              </a:rPr>
              <a:t>djupt när </a:t>
            </a:r>
            <a:r>
              <a:rPr lang="sv-SE" sz="2200" dirty="0">
                <a:latin typeface="Comic Sans MS" panose="030F0702030302020204" pitchFamily="66" charset="0"/>
              </a:rPr>
              <a:t>Linus tryckte in </a:t>
            </a:r>
            <a:r>
              <a:rPr lang="sv-SE" sz="2200" dirty="0" smtClean="0">
                <a:latin typeface="Comic Sans MS" panose="030F0702030302020204" pitchFamily="66" charset="0"/>
              </a:rPr>
              <a:t>svaret: 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a</a:t>
            </a:r>
            <a:r>
              <a:rPr lang="sv-SE" sz="2200" dirty="0">
                <a:latin typeface="Comic Sans MS" panose="030F0702030302020204" pitchFamily="66" charset="0"/>
              </a:rPr>
              <a:t>) 1 </a:t>
            </a:r>
            <a:r>
              <a:rPr lang="sv-SE" sz="2200" dirty="0" smtClean="0">
                <a:latin typeface="Comic Sans MS" panose="030F0702030302020204" pitchFamily="66" charset="0"/>
              </a:rPr>
              <a:t>150, b</a:t>
            </a:r>
            <a:r>
              <a:rPr lang="sv-SE" sz="2200" dirty="0">
                <a:latin typeface="Comic Sans MS" panose="030F0702030302020204" pitchFamily="66" charset="0"/>
              </a:rPr>
              <a:t>) </a:t>
            </a:r>
            <a:r>
              <a:rPr lang="sv-SE" sz="2200" dirty="0" smtClean="0">
                <a:latin typeface="Comic Sans MS" panose="030F0702030302020204" pitchFamily="66" charset="0"/>
              </a:rPr>
              <a:t>67, c</a:t>
            </a:r>
            <a:r>
              <a:rPr lang="sv-SE" sz="2200" dirty="0">
                <a:latin typeface="Comic Sans MS" panose="030F0702030302020204" pitchFamily="66" charset="0"/>
              </a:rPr>
              <a:t>) 7 </a:t>
            </a:r>
            <a:r>
              <a:rPr lang="sv-SE" sz="2200" dirty="0" smtClean="0">
                <a:latin typeface="Comic Sans MS" panose="030F0702030302020204" pitchFamily="66" charset="0"/>
              </a:rPr>
              <a:t>900 … och </a:t>
            </a:r>
            <a:r>
              <a:rPr lang="sv-SE" sz="2200" dirty="0">
                <a:latin typeface="Comic Sans MS" panose="030F0702030302020204" pitchFamily="66" charset="0"/>
              </a:rPr>
              <a:t>a</a:t>
            </a:r>
            <a:r>
              <a:rPr lang="sv-SE" sz="2200" dirty="0" smtClean="0">
                <a:latin typeface="Comic Sans MS" panose="030F0702030302020204" pitchFamily="66" charset="0"/>
              </a:rPr>
              <a:t>llt </a:t>
            </a:r>
            <a:r>
              <a:rPr lang="sv-SE" sz="2200" dirty="0">
                <a:latin typeface="Comic Sans MS" panose="030F0702030302020204" pitchFamily="66" charset="0"/>
              </a:rPr>
              <a:t>blev vitt...</a:t>
            </a:r>
          </a:p>
          <a:p>
            <a:r>
              <a:rPr lang="sv-SE" sz="2200" b="1" dirty="0">
                <a:solidFill>
                  <a:srgbClr val="C55A11"/>
                </a:solidFill>
                <a:latin typeface="Comic Sans MS" panose="030F0702030302020204" pitchFamily="66" charset="0"/>
              </a:rPr>
              <a:t>Tack vänner!!! Ni har räddat vårt liv!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dirty="0"/>
          </a:p>
        </p:txBody>
      </p:sp>
      <p:pic>
        <p:nvPicPr>
          <p:cNvPr id="7170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630" y="699712"/>
            <a:ext cx="3951836" cy="59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1709530" y="63610"/>
            <a:ext cx="86757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600" b="1" dirty="0">
                <a:solidFill>
                  <a:srgbClr val="C55A11"/>
                </a:solidFill>
                <a:latin typeface="Comic Sans MS" panose="030F0702030302020204" pitchFamily="66" charset="0"/>
              </a:rPr>
              <a:t>Kapitel 7: Slutstriden – Den svarta skuggdinosaurien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864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9752" y="284752"/>
            <a:ext cx="613479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4000" dirty="0">
              <a:latin typeface="Comic Sans MS" panose="030F0702030302020204" pitchFamily="66" charset="0"/>
            </a:endParaRPr>
          </a:p>
          <a:p>
            <a:r>
              <a:rPr lang="sv-SE" sz="3000" b="1" i="1" dirty="0" smtClean="0">
                <a:solidFill>
                  <a:schemeClr val="accent1">
                    <a:lumMod val="75000"/>
                  </a:schemeClr>
                </a:solidFill>
                <a:latin typeface="Chiller" panose="04020404031007020602" pitchFamily="82" charset="0"/>
              </a:rPr>
              <a:t>POFF</a:t>
            </a:r>
            <a:r>
              <a:rPr lang="sv-SE" sz="3000" b="1" i="1" dirty="0">
                <a:solidFill>
                  <a:schemeClr val="accent1">
                    <a:lumMod val="75000"/>
                  </a:schemeClr>
                </a:solidFill>
                <a:latin typeface="Chiller" panose="04020404031007020602" pitchFamily="82" charset="0"/>
              </a:rPr>
              <a:t>! </a:t>
            </a:r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satt åter i sina stolar. Läraren log</a:t>
            </a:r>
            <a:r>
              <a:rPr lang="sv-SE" sz="2200" dirty="0" smtClean="0">
                <a:latin typeface="Comic Sans MS" panose="030F0702030302020204" pitchFamily="66" charset="0"/>
              </a:rPr>
              <a:t>: 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Nå, vad har ni lärt er?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Att avrunda är mer än matte – det kan rädda liv! sa Linus.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Och att ≈ betyder ungefär lika med! sa Mira.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Utanför fladdrade vinden till... något svart försvann bakom flaggstången.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Kanske</a:t>
            </a:r>
            <a:r>
              <a:rPr lang="sv-SE" sz="2200" dirty="0" smtClean="0">
                <a:latin typeface="Comic Sans MS" panose="030F0702030302020204" pitchFamily="66" charset="0"/>
              </a:rPr>
              <a:t>... </a:t>
            </a:r>
            <a:r>
              <a:rPr lang="sv-SE" sz="2200" dirty="0">
                <a:latin typeface="Comic Sans MS" panose="030F0702030302020204" pitchFamily="66" charset="0"/>
              </a:rPr>
              <a:t>en </a:t>
            </a:r>
            <a:r>
              <a:rPr lang="sv-SE" sz="2200" dirty="0" smtClean="0">
                <a:latin typeface="Comic Sans MS" panose="030F0702030302020204" pitchFamily="66" charset="0"/>
              </a:rPr>
              <a:t>svart raptor eller är det bara flaggan </a:t>
            </a:r>
            <a:r>
              <a:rPr lang="sv-SE" sz="2200" dirty="0">
                <a:latin typeface="Comic Sans MS" panose="030F0702030302020204" pitchFamily="66" charset="0"/>
              </a:rPr>
              <a:t>som liknar en </a:t>
            </a:r>
            <a:r>
              <a:rPr lang="sv-SE" sz="2200" dirty="0" smtClean="0">
                <a:latin typeface="Comic Sans MS" panose="030F0702030302020204" pitchFamily="66" charset="0"/>
              </a:rPr>
              <a:t>raptor??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17" y="812250"/>
            <a:ext cx="5674967" cy="567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27" y="4582150"/>
            <a:ext cx="3376240" cy="1905067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3167148" y="96596"/>
            <a:ext cx="55306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Kapitel 8: Tillbaka i klassrummet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945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25063</TotalTime>
  <Words>734</Words>
  <Application>Microsoft Office PowerPoint</Application>
  <PresentationFormat>Bredbild</PresentationFormat>
  <Paragraphs>119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Chiller</vt:lpstr>
      <vt:lpstr>Comic Sans MS</vt:lpstr>
      <vt:lpstr>Office-tema</vt:lpstr>
      <vt:lpstr>Linus och Mira – Äventyr i Jurassic Park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530</cp:revision>
  <dcterms:created xsi:type="dcterms:W3CDTF">2024-08-25T10:58:17Z</dcterms:created>
  <dcterms:modified xsi:type="dcterms:W3CDTF">2025-07-26T15:32:52Z</dcterms:modified>
</cp:coreProperties>
</file>