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0" r:id="rId4"/>
    <p:sldId id="258" r:id="rId5"/>
    <p:sldId id="262" r:id="rId6"/>
    <p:sldId id="263" r:id="rId7"/>
    <p:sldId id="268" r:id="rId8"/>
    <p:sldId id="269" r:id="rId9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A88B2"/>
    <a:srgbClr val="E480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796" autoAdjust="0"/>
  </p:normalViewPr>
  <p:slideViewPr>
    <p:cSldViewPr snapToGrid="0">
      <p:cViewPr varScale="1">
        <p:scale>
          <a:sx n="80" d="100"/>
          <a:sy n="80" d="100"/>
        </p:scale>
        <p:origin x="10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smtClean="0"/>
              <a:t>Klicka om du vill redigera mall för underrubrikformat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FC340-0FE6-4DB7-A01C-827D6DDB13C4}" type="datetimeFigureOut">
              <a:rPr lang="sv-SE" smtClean="0"/>
              <a:t>2025-04-15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8D5B7-C6FF-4D96-96EF-B15ED8C31E9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833892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FC340-0FE6-4DB7-A01C-827D6DDB13C4}" type="datetimeFigureOut">
              <a:rPr lang="sv-SE" smtClean="0"/>
              <a:t>2025-04-15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8D5B7-C6FF-4D96-96EF-B15ED8C31E9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17044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FC340-0FE6-4DB7-A01C-827D6DDB13C4}" type="datetimeFigureOut">
              <a:rPr lang="sv-SE" smtClean="0"/>
              <a:t>2025-04-15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8D5B7-C6FF-4D96-96EF-B15ED8C31E9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73775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FC340-0FE6-4DB7-A01C-827D6DDB13C4}" type="datetimeFigureOut">
              <a:rPr lang="sv-SE" smtClean="0"/>
              <a:t>2025-04-15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8D5B7-C6FF-4D96-96EF-B15ED8C31E9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08414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FC340-0FE6-4DB7-A01C-827D6DDB13C4}" type="datetimeFigureOut">
              <a:rPr lang="sv-SE" smtClean="0"/>
              <a:t>2025-04-15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8D5B7-C6FF-4D96-96EF-B15ED8C31E9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80493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FC340-0FE6-4DB7-A01C-827D6DDB13C4}" type="datetimeFigureOut">
              <a:rPr lang="sv-SE" smtClean="0"/>
              <a:t>2025-04-15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8D5B7-C6FF-4D96-96EF-B15ED8C31E9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80030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FC340-0FE6-4DB7-A01C-827D6DDB13C4}" type="datetimeFigureOut">
              <a:rPr lang="sv-SE" smtClean="0"/>
              <a:t>2025-04-15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8D5B7-C6FF-4D96-96EF-B15ED8C31E9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58157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FC340-0FE6-4DB7-A01C-827D6DDB13C4}" type="datetimeFigureOut">
              <a:rPr lang="sv-SE" smtClean="0"/>
              <a:t>2025-04-15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8D5B7-C6FF-4D96-96EF-B15ED8C31E9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74644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FC340-0FE6-4DB7-A01C-827D6DDB13C4}" type="datetimeFigureOut">
              <a:rPr lang="sv-SE" smtClean="0"/>
              <a:t>2025-04-15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8D5B7-C6FF-4D96-96EF-B15ED8C31E9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8249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FC340-0FE6-4DB7-A01C-827D6DDB13C4}" type="datetimeFigureOut">
              <a:rPr lang="sv-SE" smtClean="0"/>
              <a:t>2025-04-15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8D5B7-C6FF-4D96-96EF-B15ED8C31E9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28033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FC340-0FE6-4DB7-A01C-827D6DDB13C4}" type="datetimeFigureOut">
              <a:rPr lang="sv-SE" smtClean="0"/>
              <a:t>2025-04-15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8D5B7-C6FF-4D96-96EF-B15ED8C31E9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44902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2FC340-0FE6-4DB7-A01C-827D6DDB13C4}" type="datetimeFigureOut">
              <a:rPr lang="sv-SE" smtClean="0"/>
              <a:t>2025-04-15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58D5B7-C6FF-4D96-96EF-B15ED8C31E9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77115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0" y="799257"/>
            <a:ext cx="10691670" cy="1048943"/>
          </a:xfrm>
        </p:spPr>
        <p:txBody>
          <a:bodyPr>
            <a:noAutofit/>
          </a:bodyPr>
          <a:lstStyle/>
          <a:p>
            <a:r>
              <a:rPr lang="sv-SE" sz="4200" b="1" i="1" dirty="0">
                <a:solidFill>
                  <a:srgbClr val="0070C0"/>
                </a:solidFill>
                <a:latin typeface="Comic Sans MS" panose="030F0702030302020204" pitchFamily="66" charset="0"/>
              </a:rPr>
              <a:t>Linus och </a:t>
            </a:r>
            <a:r>
              <a:rPr lang="sv-SE" sz="4200" b="1" i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Mira </a:t>
            </a:r>
            <a:r>
              <a:rPr lang="sv-SE" sz="4200" b="1" i="1" dirty="0">
                <a:solidFill>
                  <a:srgbClr val="0070C0"/>
                </a:solidFill>
                <a:latin typeface="Comic Sans MS" panose="030F0702030302020204" pitchFamily="66" charset="0"/>
              </a:rPr>
              <a:t>i </a:t>
            </a:r>
            <a:r>
              <a:rPr lang="sv-SE" sz="4200" b="1" i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spelet </a:t>
            </a:r>
            <a:r>
              <a:rPr lang="sv-SE" sz="4200" b="1" i="1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Brawl</a:t>
            </a:r>
            <a:r>
              <a:rPr lang="sv-SE" sz="4200" b="1" i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sv-SE" sz="4200" b="1" i="1" dirty="0">
                <a:solidFill>
                  <a:srgbClr val="0070C0"/>
                </a:solidFill>
                <a:latin typeface="Comic Sans MS" panose="030F0702030302020204" pitchFamily="66" charset="0"/>
              </a:rPr>
              <a:t>Stars: Tidsportalen</a:t>
            </a:r>
            <a:br>
              <a:rPr lang="sv-SE" sz="4200" b="1" i="1" dirty="0">
                <a:solidFill>
                  <a:srgbClr val="0070C0"/>
                </a:solidFill>
                <a:latin typeface="Comic Sans MS" panose="030F0702030302020204" pitchFamily="66" charset="0"/>
              </a:rPr>
            </a:br>
            <a:endParaRPr lang="sv-SE" sz="4200" b="1" i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5851" y="1277391"/>
            <a:ext cx="7383953" cy="5561332"/>
          </a:xfrm>
          <a:prstGeom prst="rect">
            <a:avLst/>
          </a:prstGeom>
        </p:spPr>
      </p:pic>
      <p:pic>
        <p:nvPicPr>
          <p:cNvPr id="5" name="Picture 2" descr="Genererade bil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9544" y="1277391"/>
            <a:ext cx="2419948" cy="2419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7851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/>
        </p:nvSpPr>
        <p:spPr>
          <a:xfrm>
            <a:off x="107376" y="160338"/>
            <a:ext cx="12084624" cy="6801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Linus </a:t>
            </a:r>
            <a:r>
              <a:rPr lang="sv-SE" sz="2400" b="1" dirty="0">
                <a:solidFill>
                  <a:srgbClr val="0070C0"/>
                </a:solidFill>
                <a:latin typeface="Comic Sans MS" panose="030F0702030302020204" pitchFamily="66" charset="0"/>
              </a:rPr>
              <a:t>och Mira ä</a:t>
            </a:r>
            <a:r>
              <a:rPr lang="sv-SE" sz="24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r </a:t>
            </a:r>
            <a:r>
              <a:rPr lang="sv-SE" sz="2400" b="1" dirty="0">
                <a:solidFill>
                  <a:srgbClr val="0070C0"/>
                </a:solidFill>
                <a:latin typeface="Comic Sans MS" panose="030F0702030302020204" pitchFamily="66" charset="0"/>
              </a:rPr>
              <a:t>två bästa vänner </a:t>
            </a:r>
            <a:endParaRPr lang="sv-SE" sz="2400" b="1" dirty="0" smtClean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r>
              <a:rPr lang="sv-SE" sz="24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som älskar </a:t>
            </a:r>
            <a:r>
              <a:rPr lang="sv-SE" sz="2400" b="1" dirty="0">
                <a:solidFill>
                  <a:srgbClr val="0070C0"/>
                </a:solidFill>
                <a:latin typeface="Comic Sans MS" panose="030F0702030302020204" pitchFamily="66" charset="0"/>
              </a:rPr>
              <a:t>att spela </a:t>
            </a:r>
            <a:r>
              <a:rPr lang="sv-SE" sz="2800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Brawl</a:t>
            </a:r>
            <a:r>
              <a:rPr lang="sv-SE" sz="2800" b="1" dirty="0">
                <a:solidFill>
                  <a:srgbClr val="C00000"/>
                </a:solidFill>
                <a:latin typeface="Comic Sans MS" panose="030F0702030302020204" pitchFamily="66" charset="0"/>
              </a:rPr>
              <a:t> Stars </a:t>
            </a:r>
            <a:endParaRPr lang="sv-SE" sz="2800" b="1" dirty="0" smtClean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r>
              <a:rPr lang="sv-SE" sz="24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tillsammans</a:t>
            </a:r>
            <a:r>
              <a:rPr lang="sv-SE" sz="2400" b="1" dirty="0">
                <a:solidFill>
                  <a:srgbClr val="0070C0"/>
                </a:solidFill>
                <a:latin typeface="Comic Sans MS" panose="030F0702030302020204" pitchFamily="66" charset="0"/>
              </a:rPr>
              <a:t>. En dag, när de startade </a:t>
            </a:r>
            <a:endParaRPr lang="sv-SE" sz="2400" b="1" dirty="0" smtClean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r>
              <a:rPr lang="sv-SE" sz="24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spelet </a:t>
            </a:r>
            <a:r>
              <a:rPr lang="sv-SE" sz="2400" b="1" dirty="0">
                <a:solidFill>
                  <a:srgbClr val="0070C0"/>
                </a:solidFill>
                <a:latin typeface="Comic Sans MS" panose="030F0702030302020204" pitchFamily="66" charset="0"/>
              </a:rPr>
              <a:t>på sin dator, hände något </a:t>
            </a:r>
            <a:endParaRPr lang="sv-SE" sz="2400" b="1" dirty="0" smtClean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r>
              <a:rPr lang="sv-SE" sz="24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märkligt</a:t>
            </a:r>
            <a:r>
              <a:rPr lang="sv-SE" sz="2400" b="1" dirty="0">
                <a:solidFill>
                  <a:srgbClr val="0070C0"/>
                </a:solidFill>
                <a:latin typeface="Comic Sans MS" panose="030F0702030302020204" pitchFamily="66" charset="0"/>
              </a:rPr>
              <a:t>. Skärmen började blinka </a:t>
            </a:r>
            <a:endParaRPr lang="sv-SE" sz="2400" b="1" dirty="0" smtClean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r>
              <a:rPr lang="sv-SE" sz="24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och </a:t>
            </a:r>
            <a:r>
              <a:rPr lang="sv-SE" sz="2400" b="1" dirty="0">
                <a:solidFill>
                  <a:srgbClr val="0070C0"/>
                </a:solidFill>
                <a:latin typeface="Comic Sans MS" panose="030F0702030302020204" pitchFamily="66" charset="0"/>
              </a:rPr>
              <a:t>en röst sa</a:t>
            </a:r>
            <a:r>
              <a:rPr lang="sv-SE" sz="24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:</a:t>
            </a:r>
          </a:p>
          <a:p>
            <a:endParaRPr lang="sv-SE" sz="2400" b="1" dirty="0" smtClean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endParaRPr lang="sv-SE" sz="24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r>
              <a:rPr lang="sv-SE" sz="24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			</a:t>
            </a:r>
            <a:endParaRPr lang="sv-SE" sz="24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r>
              <a:rPr lang="sv-SE" sz="24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							–</a:t>
            </a:r>
            <a:r>
              <a:rPr lang="sv-SE" sz="24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sv-SE" sz="2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"Välkommen till Tidsportalen! För </a:t>
            </a:r>
            <a:r>
              <a:rPr lang="sv-SE" sz="24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								att </a:t>
            </a:r>
            <a:r>
              <a:rPr lang="sv-SE" sz="2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rädda världen från att fastna i </a:t>
            </a:r>
            <a:r>
              <a:rPr lang="sv-SE" sz="24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								evig </a:t>
            </a:r>
            <a:r>
              <a:rPr lang="sv-SE" sz="2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loop måste ni lösa </a:t>
            </a:r>
            <a:r>
              <a:rPr lang="sv-SE" sz="24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										tidsuppgifter</a:t>
            </a:r>
            <a:r>
              <a:rPr lang="sv-SE" sz="2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. Är ni redo</a:t>
            </a:r>
            <a:r>
              <a:rPr lang="sv-SE" sz="24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?”</a:t>
            </a:r>
          </a:p>
          <a:p>
            <a:endParaRPr lang="sv-SE" sz="24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r>
              <a:rPr lang="sv-SE" sz="24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							</a:t>
            </a:r>
          </a:p>
          <a:p>
            <a:r>
              <a:rPr lang="sv-SE" sz="2400" b="1" dirty="0">
                <a:solidFill>
                  <a:srgbClr val="0070C0"/>
                </a:solidFill>
                <a:latin typeface="Comic Sans MS" panose="030F0702030302020204" pitchFamily="66" charset="0"/>
              </a:rPr>
              <a:t>	</a:t>
            </a:r>
            <a:r>
              <a:rPr lang="sv-SE" sz="24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						Linus </a:t>
            </a:r>
            <a:r>
              <a:rPr lang="sv-SE" sz="2400" b="1" dirty="0">
                <a:solidFill>
                  <a:srgbClr val="0070C0"/>
                </a:solidFill>
                <a:latin typeface="Comic Sans MS" panose="030F0702030302020204" pitchFamily="66" charset="0"/>
              </a:rPr>
              <a:t>och Mira tittade på varandra och nickade. De blev insugna i spelet och landade på en karta fylld med klockor och urverk.</a:t>
            </a:r>
          </a:p>
        </p:txBody>
      </p:sp>
      <p:sp>
        <p:nvSpPr>
          <p:cNvPr id="8" name="AutoShape 2" descr="https://www.mitti.se/image-3.291781.188943.20240726080714.9a87a862af?size=51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pic>
        <p:nvPicPr>
          <p:cNvPr id="2050" name="Picture 2" descr="https://preview.redd.it/gus-reacting-t%C3%B4-the-end-of-brawl-stars-v0-8m56vu3cbcxd1.jpeg?auto=webp&amp;s=428e83636a3c0d7c55284f081d34c4ad0d372b1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1233" y="281882"/>
            <a:ext cx="6095596" cy="2810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preview.redd.it/clear-view-of-the-portal-ignore-gus-v0-l2rrl2t7xaxd1.png?width=640&amp;crop=smart&amp;auto=webp&amp;s=97b1c093cbe48334d4092bf34bbe3c5ad1427a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695" y="2688850"/>
            <a:ext cx="5400502" cy="3260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7223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/>
        </p:nvSpPr>
        <p:spPr>
          <a:xfrm>
            <a:off x="155575" y="86855"/>
            <a:ext cx="11922818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b="1" dirty="0" smtClean="0">
                <a:solidFill>
                  <a:srgbClr val="0070C0"/>
                </a:solidFill>
              </a:rPr>
              <a:t>	                 </a:t>
            </a:r>
            <a:r>
              <a:rPr lang="sv-SE" sz="30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Utmaning </a:t>
            </a:r>
            <a:r>
              <a:rPr lang="sv-SE" sz="3000" b="1" dirty="0">
                <a:solidFill>
                  <a:srgbClr val="7030A0"/>
                </a:solidFill>
                <a:latin typeface="Comic Sans MS" panose="030F0702030302020204" pitchFamily="66" charset="0"/>
              </a:rPr>
              <a:t>1: Filmaren Colt</a:t>
            </a:r>
          </a:p>
          <a:p>
            <a:endParaRPr lang="sv-SE" sz="2400" b="1" dirty="0" smtClean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r>
              <a:rPr lang="sv-SE" sz="24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De </a:t>
            </a:r>
            <a:r>
              <a:rPr lang="sv-SE" sz="2400" b="1" dirty="0">
                <a:solidFill>
                  <a:srgbClr val="0070C0"/>
                </a:solidFill>
                <a:latin typeface="Comic Sans MS" panose="030F0702030302020204" pitchFamily="66" charset="0"/>
              </a:rPr>
              <a:t>mötte Colt, en av hjältarna i spelet. Han </a:t>
            </a:r>
            <a:r>
              <a:rPr lang="sv-SE" sz="24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började dansa </a:t>
            </a:r>
            <a:r>
              <a:rPr lang="sv-SE" sz="2400" b="1" dirty="0">
                <a:solidFill>
                  <a:srgbClr val="0070C0"/>
                </a:solidFill>
                <a:latin typeface="Comic Sans MS" panose="030F0702030302020204" pitchFamily="66" charset="0"/>
              </a:rPr>
              <a:t>och </a:t>
            </a:r>
            <a:r>
              <a:rPr lang="sv-SE" sz="24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sa till de:</a:t>
            </a:r>
            <a:endParaRPr lang="sv-SE" sz="24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r>
              <a:rPr lang="sv-SE" sz="24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– </a:t>
            </a:r>
            <a:r>
              <a:rPr lang="sv-SE" sz="2400" b="1" dirty="0">
                <a:solidFill>
                  <a:srgbClr val="0070C0"/>
                </a:solidFill>
                <a:latin typeface="Comic Sans MS" panose="030F0702030302020204" pitchFamily="66" charset="0"/>
              </a:rPr>
              <a:t>"Jag måste hinna till bion i tid, men jag vet inte hur lång filmen är. Den börjar </a:t>
            </a:r>
            <a:r>
              <a:rPr lang="sv-SE" sz="24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15:15 </a:t>
            </a:r>
            <a:r>
              <a:rPr lang="sv-SE" sz="2400" b="1" dirty="0">
                <a:solidFill>
                  <a:srgbClr val="0070C0"/>
                </a:solidFill>
                <a:latin typeface="Comic Sans MS" panose="030F0702030302020204" pitchFamily="66" charset="0"/>
              </a:rPr>
              <a:t>och slutar </a:t>
            </a:r>
            <a:r>
              <a:rPr lang="sv-SE" sz="24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17:25. </a:t>
            </a:r>
            <a:r>
              <a:rPr lang="sv-SE" sz="2400" b="1" dirty="0">
                <a:solidFill>
                  <a:srgbClr val="0070C0"/>
                </a:solidFill>
                <a:latin typeface="Comic Sans MS" panose="030F0702030302020204" pitchFamily="66" charset="0"/>
              </a:rPr>
              <a:t>Kan ni hjälpa mig att räkna ut det</a:t>
            </a:r>
            <a:r>
              <a:rPr lang="sv-SE" sz="24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?”</a:t>
            </a:r>
          </a:p>
          <a:p>
            <a:endParaRPr lang="sv-SE" sz="2400" b="1" dirty="0" smtClean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endParaRPr lang="sv-SE" sz="2400" b="1" dirty="0" smtClean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endParaRPr lang="sv-SE" sz="24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endParaRPr lang="sv-SE" sz="2400" b="1" dirty="0" smtClean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endParaRPr lang="sv-SE" sz="24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endParaRPr lang="sv-SE" sz="2400" b="1" dirty="0" smtClean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endParaRPr lang="sv-SE" sz="24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r>
              <a:rPr lang="sv-SE" sz="24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Linus </a:t>
            </a:r>
            <a:r>
              <a:rPr lang="sv-SE" sz="2400" b="1" dirty="0">
                <a:solidFill>
                  <a:srgbClr val="0070C0"/>
                </a:solidFill>
                <a:latin typeface="Comic Sans MS" panose="030F0702030302020204" pitchFamily="66" charset="0"/>
              </a:rPr>
              <a:t>och Mira tänkte efter. Mira sa</a:t>
            </a:r>
            <a:r>
              <a:rPr lang="sv-SE" sz="24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:</a:t>
            </a:r>
          </a:p>
          <a:p>
            <a:r>
              <a:rPr lang="sv-SE" sz="24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– </a:t>
            </a:r>
            <a:r>
              <a:rPr lang="sv-SE" sz="2400" b="1" dirty="0">
                <a:solidFill>
                  <a:srgbClr val="0070C0"/>
                </a:solidFill>
                <a:latin typeface="Comic Sans MS" panose="030F0702030302020204" pitchFamily="66" charset="0"/>
              </a:rPr>
              <a:t>"Vi måste räkna tiden mellan start och slut. </a:t>
            </a:r>
            <a:r>
              <a:rPr lang="sv-SE" sz="24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15:15 </a:t>
            </a:r>
            <a:r>
              <a:rPr lang="sv-SE" sz="2400" b="1" dirty="0">
                <a:solidFill>
                  <a:srgbClr val="0070C0"/>
                </a:solidFill>
                <a:latin typeface="Comic Sans MS" panose="030F0702030302020204" pitchFamily="66" charset="0"/>
              </a:rPr>
              <a:t>till </a:t>
            </a:r>
            <a:r>
              <a:rPr lang="sv-SE" sz="24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17:15 </a:t>
            </a:r>
          </a:p>
          <a:p>
            <a:r>
              <a:rPr lang="sv-SE" sz="24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är </a:t>
            </a:r>
            <a:r>
              <a:rPr lang="sv-SE" sz="2400" b="1" dirty="0">
                <a:solidFill>
                  <a:srgbClr val="0070C0"/>
                </a:solidFill>
                <a:latin typeface="Comic Sans MS" panose="030F0702030302020204" pitchFamily="66" charset="0"/>
              </a:rPr>
              <a:t>2 timmar. Sedan från </a:t>
            </a:r>
            <a:r>
              <a:rPr lang="sv-SE" sz="24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17:15 </a:t>
            </a:r>
            <a:r>
              <a:rPr lang="sv-SE" sz="2400" b="1" dirty="0">
                <a:solidFill>
                  <a:srgbClr val="0070C0"/>
                </a:solidFill>
                <a:latin typeface="Comic Sans MS" panose="030F0702030302020204" pitchFamily="66" charset="0"/>
              </a:rPr>
              <a:t>till </a:t>
            </a:r>
            <a:r>
              <a:rPr lang="sv-SE" sz="24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17:25 </a:t>
            </a:r>
            <a:r>
              <a:rPr lang="sv-SE" sz="2400" b="1" dirty="0">
                <a:solidFill>
                  <a:srgbClr val="0070C0"/>
                </a:solidFill>
                <a:latin typeface="Comic Sans MS" panose="030F0702030302020204" pitchFamily="66" charset="0"/>
              </a:rPr>
              <a:t>är </a:t>
            </a:r>
            <a:r>
              <a:rPr lang="sv-SE" sz="24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10 </a:t>
            </a:r>
            <a:r>
              <a:rPr lang="sv-SE" sz="2400" b="1" dirty="0">
                <a:solidFill>
                  <a:srgbClr val="0070C0"/>
                </a:solidFill>
                <a:latin typeface="Comic Sans MS" panose="030F0702030302020204" pitchFamily="66" charset="0"/>
              </a:rPr>
              <a:t>minuter</a:t>
            </a:r>
            <a:r>
              <a:rPr lang="sv-SE" sz="24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.”</a:t>
            </a:r>
          </a:p>
          <a:p>
            <a:r>
              <a:rPr lang="sv-SE" sz="24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– </a:t>
            </a:r>
            <a:r>
              <a:rPr lang="sv-SE" sz="2400" b="1" dirty="0">
                <a:solidFill>
                  <a:srgbClr val="0070C0"/>
                </a:solidFill>
                <a:latin typeface="Comic Sans MS" panose="030F0702030302020204" pitchFamily="66" charset="0"/>
              </a:rPr>
              <a:t>"Det blir 2 timmar och </a:t>
            </a:r>
            <a:r>
              <a:rPr lang="sv-SE" sz="24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10 </a:t>
            </a:r>
            <a:r>
              <a:rPr lang="sv-SE" sz="2400" b="1" dirty="0">
                <a:solidFill>
                  <a:srgbClr val="0070C0"/>
                </a:solidFill>
                <a:latin typeface="Comic Sans MS" panose="030F0702030302020204" pitchFamily="66" charset="0"/>
              </a:rPr>
              <a:t>minuter!" sa Linus</a:t>
            </a:r>
            <a:r>
              <a:rPr lang="sv-SE" sz="24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.</a:t>
            </a:r>
          </a:p>
          <a:p>
            <a:r>
              <a:rPr lang="sv-SE" sz="24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Colt </a:t>
            </a:r>
            <a:r>
              <a:rPr lang="sv-SE" sz="2400" b="1" dirty="0">
                <a:solidFill>
                  <a:srgbClr val="0070C0"/>
                </a:solidFill>
                <a:latin typeface="Comic Sans MS" panose="030F0702030302020204" pitchFamily="66" charset="0"/>
              </a:rPr>
              <a:t>log stort och gav dem en tidsspärrnyckel</a:t>
            </a:r>
            <a:r>
              <a:rPr lang="sv-SE" sz="24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.</a:t>
            </a:r>
          </a:p>
          <a:p>
            <a:r>
              <a:rPr lang="sv-SE" sz="24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– </a:t>
            </a:r>
            <a:r>
              <a:rPr lang="sv-SE" sz="2400" b="1" dirty="0">
                <a:solidFill>
                  <a:srgbClr val="0070C0"/>
                </a:solidFill>
                <a:latin typeface="Comic Sans MS" panose="030F0702030302020204" pitchFamily="66" charset="0"/>
              </a:rPr>
              <a:t>"Bra jobbat! Här är något ni behöver för nästa utmaning."</a:t>
            </a:r>
          </a:p>
        </p:txBody>
      </p:sp>
      <p:sp>
        <p:nvSpPr>
          <p:cNvPr id="8" name="AutoShape 2" descr="https://www.mitti.se/image-3.291781.188943.20240726080714.9a87a862af?size=51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046" y="3219871"/>
            <a:ext cx="1917816" cy="3539242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 rotWithShape="1">
          <a:blip r:embed="rId3"/>
          <a:srcRect t="4952"/>
          <a:stretch/>
        </p:blipFill>
        <p:spPr>
          <a:xfrm>
            <a:off x="2796832" y="2218414"/>
            <a:ext cx="4367293" cy="2326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6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/>
        </p:nvSpPr>
        <p:spPr>
          <a:xfrm>
            <a:off x="83851" y="0"/>
            <a:ext cx="12018034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3600" b="1" dirty="0">
                <a:solidFill>
                  <a:srgbClr val="7030A0"/>
                </a:solidFill>
                <a:latin typeface="Comic Sans MS" panose="030F0702030302020204" pitchFamily="66" charset="0"/>
              </a:rPr>
              <a:t>Utmaning 2: Spöktåget med Jessie</a:t>
            </a:r>
          </a:p>
          <a:p>
            <a:pPr algn="ctr"/>
            <a:endParaRPr lang="sv-SE" sz="28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algn="just"/>
            <a:r>
              <a:rPr lang="sv-SE" sz="27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			Vidare </a:t>
            </a:r>
            <a:r>
              <a:rPr lang="sv-SE" sz="2700" b="1" dirty="0">
                <a:solidFill>
                  <a:srgbClr val="0070C0"/>
                </a:solidFill>
                <a:latin typeface="Comic Sans MS" panose="030F0702030302020204" pitchFamily="66" charset="0"/>
              </a:rPr>
              <a:t>på kartan mötte de Jessie, som behövde </a:t>
            </a:r>
            <a:r>
              <a:rPr lang="sv-SE" sz="27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				deras hjälp:</a:t>
            </a:r>
            <a:endParaRPr lang="sv-SE" sz="27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algn="just"/>
            <a:r>
              <a:rPr lang="sv-SE" sz="27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			– </a:t>
            </a:r>
            <a:r>
              <a:rPr lang="sv-SE" sz="2700" b="1" dirty="0">
                <a:solidFill>
                  <a:srgbClr val="0070C0"/>
                </a:solidFill>
                <a:latin typeface="Comic Sans MS" panose="030F0702030302020204" pitchFamily="66" charset="0"/>
              </a:rPr>
              <a:t>"Mitt tågschema är knasigt! Tåget avgår från </a:t>
            </a:r>
            <a:r>
              <a:rPr lang="sv-SE" sz="27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				Örebro </a:t>
            </a:r>
            <a:r>
              <a:rPr lang="sv-SE" sz="2700" b="1" dirty="0">
                <a:solidFill>
                  <a:srgbClr val="0070C0"/>
                </a:solidFill>
                <a:latin typeface="Comic Sans MS" panose="030F0702030302020204" pitchFamily="66" charset="0"/>
              </a:rPr>
              <a:t>14:30 och det tar 2 timmar och 10 minuter </a:t>
            </a:r>
            <a:r>
              <a:rPr lang="sv-SE" sz="27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			till </a:t>
            </a:r>
            <a:r>
              <a:rPr lang="sv-SE" sz="2700" b="1" dirty="0">
                <a:solidFill>
                  <a:srgbClr val="0070C0"/>
                </a:solidFill>
                <a:latin typeface="Comic Sans MS" panose="030F0702030302020204" pitchFamily="66" charset="0"/>
              </a:rPr>
              <a:t>Stockholm. Vad är klockan när vi kommer fram</a:t>
            </a:r>
            <a:r>
              <a:rPr lang="sv-SE" sz="27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?”</a:t>
            </a:r>
            <a:endParaRPr lang="sv-SE" sz="27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algn="just"/>
            <a:r>
              <a:rPr lang="sv-SE" sz="27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Mira </a:t>
            </a:r>
            <a:r>
              <a:rPr lang="sv-SE" sz="2700" b="1" dirty="0">
                <a:solidFill>
                  <a:srgbClr val="0070C0"/>
                </a:solidFill>
                <a:latin typeface="Comic Sans MS" panose="030F0702030302020204" pitchFamily="66" charset="0"/>
              </a:rPr>
              <a:t>började räkna</a:t>
            </a:r>
            <a:r>
              <a:rPr lang="sv-SE" sz="27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.</a:t>
            </a:r>
          </a:p>
          <a:p>
            <a:pPr algn="just"/>
            <a:r>
              <a:rPr lang="sv-SE" sz="27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– </a:t>
            </a:r>
            <a:r>
              <a:rPr lang="sv-SE" sz="2700" b="1" dirty="0">
                <a:solidFill>
                  <a:srgbClr val="0070C0"/>
                </a:solidFill>
                <a:latin typeface="Comic Sans MS" panose="030F0702030302020204" pitchFamily="66" charset="0"/>
              </a:rPr>
              <a:t>"14:30 plus 2 timmar blir 16:30. Sedan lägger vi till 10 minuter. Det blir 16:40</a:t>
            </a:r>
            <a:r>
              <a:rPr lang="sv-SE" sz="27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!”</a:t>
            </a:r>
          </a:p>
          <a:p>
            <a:pPr algn="just"/>
            <a:endParaRPr lang="sv-SE" sz="2700" b="1" dirty="0" smtClean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algn="just"/>
            <a:r>
              <a:rPr lang="sv-SE" sz="27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Linus </a:t>
            </a:r>
            <a:r>
              <a:rPr lang="sv-SE" sz="2700" b="1" dirty="0">
                <a:solidFill>
                  <a:srgbClr val="0070C0"/>
                </a:solidFill>
                <a:latin typeface="Comic Sans MS" panose="030F0702030302020204" pitchFamily="66" charset="0"/>
              </a:rPr>
              <a:t>skrev ned svaret och Jessie jublade</a:t>
            </a:r>
            <a:r>
              <a:rPr lang="sv-SE" sz="27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:</a:t>
            </a:r>
          </a:p>
          <a:p>
            <a:pPr algn="just"/>
            <a:r>
              <a:rPr lang="sv-SE" sz="27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– </a:t>
            </a:r>
            <a:r>
              <a:rPr lang="sv-SE" sz="2700" b="1" dirty="0">
                <a:solidFill>
                  <a:srgbClr val="0070C0"/>
                </a:solidFill>
                <a:latin typeface="Comic Sans MS" panose="030F0702030302020204" pitchFamily="66" charset="0"/>
              </a:rPr>
              <a:t>"Tack! Nu kan jag åka i tid. </a:t>
            </a:r>
            <a:endParaRPr lang="sv-SE" sz="2700" b="1" dirty="0" smtClean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algn="just"/>
            <a:r>
              <a:rPr lang="sv-SE" sz="27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Här </a:t>
            </a:r>
            <a:r>
              <a:rPr lang="sv-SE" sz="2700" b="1" dirty="0">
                <a:solidFill>
                  <a:srgbClr val="0070C0"/>
                </a:solidFill>
                <a:latin typeface="Comic Sans MS" panose="030F0702030302020204" pitchFamily="66" charset="0"/>
              </a:rPr>
              <a:t>är en annan tidsspärrnyckel."</a:t>
            </a:r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88" y="1090322"/>
            <a:ext cx="2095500" cy="1943100"/>
          </a:xfrm>
          <a:prstGeom prst="rect">
            <a:avLst/>
          </a:prstGeom>
        </p:spPr>
      </p:pic>
      <p:pic>
        <p:nvPicPr>
          <p:cNvPr id="3074" name="Picture 2" descr="Brawl Stars - Happy #Brawloween! 🎃 Beat the Ghost Train Challenge with  your team and get the Ghost Train Spray set and a FrankenGrom Pin! 🚂 Each  Spray is in a differe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948" y="4108315"/>
            <a:ext cx="4146079" cy="2321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5401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/>
        </p:nvSpPr>
        <p:spPr>
          <a:xfrm>
            <a:off x="310101" y="-167598"/>
            <a:ext cx="11537342" cy="79714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sv-SE" sz="3600" b="1" dirty="0" smtClean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algn="ctr"/>
            <a:endParaRPr lang="sv-SE" sz="28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r>
              <a:rPr lang="sv-SE" sz="28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Nästa </a:t>
            </a:r>
            <a:r>
              <a:rPr lang="sv-SE" sz="2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nivå tog dem till Tick, som hade fastnat i en </a:t>
            </a:r>
            <a:r>
              <a:rPr lang="sv-SE" sz="2800" b="1" dirty="0" err="1">
                <a:solidFill>
                  <a:srgbClr val="0070C0"/>
                </a:solidFill>
                <a:latin typeface="Comic Sans MS" panose="030F0702030302020204" pitchFamily="66" charset="0"/>
              </a:rPr>
              <a:t>TikTok</a:t>
            </a:r>
            <a:r>
              <a:rPr lang="sv-SE" sz="2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-loop. Han behövde veta hur mycket tid han slösat på att titta på videor. Tick sa</a:t>
            </a:r>
            <a:r>
              <a:rPr lang="sv-SE" sz="28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:</a:t>
            </a:r>
          </a:p>
          <a:p>
            <a:r>
              <a:rPr lang="sv-SE" sz="28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– </a:t>
            </a:r>
            <a:r>
              <a:rPr lang="sv-SE" sz="2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"Jag började kolla vid </a:t>
            </a:r>
            <a:r>
              <a:rPr lang="sv-SE" sz="28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21:05 </a:t>
            </a:r>
            <a:r>
              <a:rPr lang="sv-SE" sz="2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och slutade vid </a:t>
            </a:r>
            <a:r>
              <a:rPr lang="sv-SE" sz="28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23:40</a:t>
            </a:r>
            <a:r>
              <a:rPr lang="sv-SE" sz="2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. Hur länge höll jag på egentligen</a:t>
            </a:r>
            <a:r>
              <a:rPr lang="sv-SE" sz="28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?”</a:t>
            </a:r>
          </a:p>
          <a:p>
            <a:endParaRPr lang="sv-SE" sz="2800" b="1" dirty="0" smtClean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endParaRPr lang="sv-SE" sz="28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endParaRPr lang="sv-SE" sz="2800" b="1" dirty="0" smtClean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endParaRPr lang="sv-SE" sz="28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r>
              <a:rPr lang="sv-SE" sz="2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	</a:t>
            </a:r>
            <a:r>
              <a:rPr lang="sv-SE" sz="28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		   Linus </a:t>
            </a:r>
            <a:r>
              <a:rPr lang="sv-SE" sz="2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tog fram sin mattebok:– "Från </a:t>
            </a:r>
            <a:r>
              <a:rPr lang="sv-SE" sz="28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21:05 </a:t>
            </a:r>
            <a:r>
              <a:rPr lang="sv-SE" sz="2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till </a:t>
            </a:r>
            <a:r>
              <a:rPr lang="sv-SE" sz="28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   			   23:05 </a:t>
            </a:r>
            <a:r>
              <a:rPr lang="sv-SE" sz="2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är exakt </a:t>
            </a:r>
            <a:r>
              <a:rPr lang="sv-SE" sz="28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2 </a:t>
            </a:r>
            <a:r>
              <a:rPr lang="sv-SE" sz="2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timmar. </a:t>
            </a:r>
            <a:r>
              <a:rPr lang="sv-SE" sz="28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Sedan </a:t>
            </a:r>
            <a:r>
              <a:rPr lang="sv-SE" sz="2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från </a:t>
            </a:r>
            <a:r>
              <a:rPr lang="sv-SE" sz="28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23:05 			   till 23:40 </a:t>
            </a:r>
            <a:r>
              <a:rPr lang="sv-SE" sz="2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är </a:t>
            </a:r>
            <a:r>
              <a:rPr lang="sv-SE" sz="28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35 </a:t>
            </a:r>
            <a:r>
              <a:rPr lang="sv-SE" sz="2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minuter. Så totalt blir det </a:t>
            </a:r>
            <a:r>
              <a:rPr lang="sv-SE" sz="28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2 </a:t>
            </a:r>
            <a:r>
              <a:rPr lang="sv-SE" sz="2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timmar och </a:t>
            </a:r>
            <a:r>
              <a:rPr lang="sv-SE" sz="28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35 </a:t>
            </a:r>
            <a:r>
              <a:rPr lang="sv-SE" sz="2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minuter</a:t>
            </a:r>
            <a:r>
              <a:rPr lang="sv-SE" sz="28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.” Tick </a:t>
            </a:r>
            <a:r>
              <a:rPr lang="sv-SE" sz="2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applåderade och gav dem en sista tidsspärrnyckel.</a:t>
            </a:r>
            <a:endParaRPr lang="sv-SE" sz="2800" b="1" dirty="0" smtClean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endParaRPr lang="sv-SE" sz="28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endParaRPr lang="sv-SE" sz="2800" b="1" dirty="0" smtClean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textruta 4"/>
          <p:cNvSpPr txBox="1"/>
          <p:nvPr/>
        </p:nvSpPr>
        <p:spPr>
          <a:xfrm>
            <a:off x="623455" y="0"/>
            <a:ext cx="105799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3600" b="1" dirty="0">
                <a:solidFill>
                  <a:srgbClr val="7030A0"/>
                </a:solidFill>
                <a:latin typeface="Comic Sans MS" panose="030F0702030302020204" pitchFamily="66" charset="0"/>
              </a:rPr>
              <a:t>Utmaning 3: Tickens </a:t>
            </a:r>
            <a:r>
              <a:rPr lang="sv-SE" sz="3600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TikTok</a:t>
            </a:r>
            <a:r>
              <a:rPr lang="sv-SE" sz="3600" b="1" dirty="0">
                <a:solidFill>
                  <a:srgbClr val="7030A0"/>
                </a:solidFill>
                <a:latin typeface="Comic Sans MS" panose="030F0702030302020204" pitchFamily="66" charset="0"/>
              </a:rPr>
              <a:t>-fälla</a:t>
            </a:r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 rotWithShape="1">
          <a:blip r:embed="rId2"/>
          <a:srcRect t="8508" b="6407"/>
          <a:stretch/>
        </p:blipFill>
        <p:spPr>
          <a:xfrm>
            <a:off x="4744480" y="2621436"/>
            <a:ext cx="4009907" cy="1982531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61" y="3738926"/>
            <a:ext cx="3030919" cy="2209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907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/>
        </p:nvSpPr>
        <p:spPr>
          <a:xfrm>
            <a:off x="4332377" y="58245"/>
            <a:ext cx="7434469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sv-SE" sz="28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algn="ctr"/>
            <a:endParaRPr lang="sv-SE" sz="2600" b="1" dirty="0" smtClean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sv-SE" sz="26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Med </a:t>
            </a:r>
            <a:r>
              <a:rPr lang="sv-SE" sz="2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tre tidsspärrnycklar kom Linus och Mira till Klockmästaren </a:t>
            </a:r>
            <a:r>
              <a:rPr lang="sv-SE" sz="2600" b="1" dirty="0" err="1">
                <a:solidFill>
                  <a:srgbClr val="0070C0"/>
                </a:solidFill>
                <a:latin typeface="Comic Sans MS" panose="030F0702030302020204" pitchFamily="66" charset="0"/>
              </a:rPr>
              <a:t>Surge</a:t>
            </a:r>
            <a:r>
              <a:rPr lang="sv-SE" sz="2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, den sista bossen.– </a:t>
            </a:r>
            <a:endParaRPr lang="sv-SE" sz="2600" b="1" dirty="0" smtClean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algn="ctr"/>
            <a:endParaRPr lang="sv-SE" sz="26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sv-SE" sz="26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"</a:t>
            </a:r>
            <a:r>
              <a:rPr lang="sv-SE" sz="2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För att vinna måste ni lösa detta: Jag satte på en timer 8:45. Den gick i 3 timmar och 35 minuter. När ringde den</a:t>
            </a:r>
            <a:r>
              <a:rPr lang="sv-SE" sz="26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?”</a:t>
            </a:r>
          </a:p>
          <a:p>
            <a:pPr algn="ctr"/>
            <a:endParaRPr lang="sv-SE" sz="26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algn="ctr"/>
            <a:endParaRPr lang="sv-SE" sz="2600" b="1" dirty="0" smtClean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algn="ctr"/>
            <a:endParaRPr lang="sv-SE" sz="2600" b="1" dirty="0" smtClean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sv-SE" sz="26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Efter 3 timmar och 35 minuter blir …</a:t>
            </a:r>
          </a:p>
          <a:p>
            <a:pPr algn="ctr"/>
            <a:endParaRPr lang="sv-SE" sz="26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textruta 2"/>
          <p:cNvSpPr txBox="1"/>
          <p:nvPr/>
        </p:nvSpPr>
        <p:spPr>
          <a:xfrm>
            <a:off x="1121134" y="120829"/>
            <a:ext cx="88816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3200" b="1" dirty="0">
                <a:solidFill>
                  <a:srgbClr val="7030A0"/>
                </a:solidFill>
                <a:latin typeface="Comic Sans MS" panose="030F0702030302020204" pitchFamily="66" charset="0"/>
              </a:rPr>
              <a:t>Finalen: Klockmästaren </a:t>
            </a:r>
            <a:r>
              <a:rPr lang="sv-SE" sz="3200" b="1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Surge</a:t>
            </a:r>
            <a:endParaRPr lang="sv-SE" sz="32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textruta 4"/>
          <p:cNvSpPr txBox="1"/>
          <p:nvPr/>
        </p:nvSpPr>
        <p:spPr>
          <a:xfrm>
            <a:off x="382537" y="5424900"/>
            <a:ext cx="1138430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Mira räknade på fingrarna.– "8:45 plus 3 timmar blir 11:45. Sedan lägger vi till 35 minuter. Det blir... 12:20!"Surge nickade och sa</a:t>
            </a:r>
            <a:r>
              <a:rPr lang="sv-SE" sz="26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:</a:t>
            </a:r>
          </a:p>
          <a:p>
            <a:pPr algn="ctr"/>
            <a:r>
              <a:rPr lang="sv-SE" sz="26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– </a:t>
            </a:r>
            <a:r>
              <a:rPr lang="sv-SE" sz="2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"Ni har räddat Tidsportalen! Grattis, tidsmästare</a:t>
            </a:r>
            <a:r>
              <a:rPr lang="sv-SE" sz="26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!"</a:t>
            </a:r>
            <a:endParaRPr lang="sv-SE" sz="26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509" y="980295"/>
            <a:ext cx="3156082" cy="2768745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7452" y="3308036"/>
            <a:ext cx="3029373" cy="1181265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/>
        </p:nvPicPr>
        <p:blipFill rotWithShape="1">
          <a:blip r:embed="rId4"/>
          <a:srcRect l="4341" t="12672" r="6491" b="17520"/>
          <a:stretch/>
        </p:blipFill>
        <p:spPr>
          <a:xfrm>
            <a:off x="7272371" y="4880097"/>
            <a:ext cx="1554480" cy="598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020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/>
        </p:nvSpPr>
        <p:spPr>
          <a:xfrm>
            <a:off x="182879" y="111319"/>
            <a:ext cx="11911055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3600" b="1" dirty="0">
                <a:solidFill>
                  <a:srgbClr val="7030A0"/>
                </a:solidFill>
                <a:latin typeface="Comic Sans MS" panose="030F0702030302020204" pitchFamily="66" charset="0"/>
              </a:rPr>
              <a:t>Tillbaka i </a:t>
            </a:r>
            <a:r>
              <a:rPr lang="sv-SE" sz="36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verkligheten</a:t>
            </a:r>
            <a:endParaRPr lang="sv-SE" sz="28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r>
              <a:rPr lang="sv-SE" sz="28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	</a:t>
            </a:r>
            <a:r>
              <a:rPr lang="sv-SE" sz="2400" b="1" dirty="0">
                <a:solidFill>
                  <a:srgbClr val="0070C0"/>
                </a:solidFill>
                <a:latin typeface="Comic Sans MS" panose="030F0702030302020204" pitchFamily="66" charset="0"/>
              </a:rPr>
              <a:t>Plötsligt vaknade Linus och Mira upp framför datorn. Spelet var tillbaka till det normala, men de hade lärt sig något viktigt: att räkna med tid kan vara ett riktigt äventyr</a:t>
            </a:r>
            <a:r>
              <a:rPr lang="sv-SE" sz="24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!</a:t>
            </a:r>
            <a:endParaRPr lang="sv-SE" sz="24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r>
              <a:rPr lang="sv-SE" sz="2400" b="1" u="sng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Uppgift </a:t>
            </a:r>
            <a:r>
              <a:rPr lang="sv-SE" sz="2400" b="1" u="sng" dirty="0">
                <a:solidFill>
                  <a:srgbClr val="0070C0"/>
                </a:solidFill>
                <a:latin typeface="Comic Sans MS" panose="030F0702030302020204" pitchFamily="66" charset="0"/>
              </a:rPr>
              <a:t>till eleverna</a:t>
            </a:r>
            <a:r>
              <a:rPr lang="sv-SE" sz="24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: Nu </a:t>
            </a:r>
            <a:r>
              <a:rPr lang="sv-SE" sz="2400" b="1" dirty="0">
                <a:solidFill>
                  <a:srgbClr val="0070C0"/>
                </a:solidFill>
                <a:latin typeface="Comic Sans MS" panose="030F0702030302020204" pitchFamily="66" charset="0"/>
              </a:rPr>
              <a:t>är det </a:t>
            </a:r>
            <a:r>
              <a:rPr lang="sv-SE" sz="24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er </a:t>
            </a:r>
            <a:r>
              <a:rPr lang="sv-SE" sz="2400" b="1" dirty="0">
                <a:solidFill>
                  <a:srgbClr val="0070C0"/>
                </a:solidFill>
                <a:latin typeface="Comic Sans MS" panose="030F0702030302020204" pitchFamily="66" charset="0"/>
              </a:rPr>
              <a:t>tur! Lös dessa tidsproblem och hjälp Linus och Mira att lösa fler äventyr</a:t>
            </a:r>
            <a:r>
              <a:rPr lang="sv-SE" sz="24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!</a:t>
            </a:r>
          </a:p>
          <a:p>
            <a:endParaRPr lang="sv-SE" sz="2400" b="1" dirty="0" smtClean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457200" indent="-457200">
              <a:buAutoNum type="arabicPeriod"/>
            </a:pPr>
            <a:r>
              <a:rPr lang="sv-SE" sz="24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En </a:t>
            </a:r>
            <a:r>
              <a:rPr lang="sv-SE" sz="2400" b="1" dirty="0">
                <a:solidFill>
                  <a:srgbClr val="0070C0"/>
                </a:solidFill>
                <a:latin typeface="Comic Sans MS" panose="030F0702030302020204" pitchFamily="66" charset="0"/>
              </a:rPr>
              <a:t>match i </a:t>
            </a:r>
            <a:r>
              <a:rPr lang="sv-SE" sz="2400" b="1" dirty="0" err="1">
                <a:solidFill>
                  <a:srgbClr val="0070C0"/>
                </a:solidFill>
                <a:latin typeface="Comic Sans MS" panose="030F0702030302020204" pitchFamily="66" charset="0"/>
              </a:rPr>
              <a:t>Brawl</a:t>
            </a:r>
            <a:r>
              <a:rPr lang="sv-SE" sz="2400" b="1" dirty="0">
                <a:solidFill>
                  <a:srgbClr val="0070C0"/>
                </a:solidFill>
                <a:latin typeface="Comic Sans MS" panose="030F0702030302020204" pitchFamily="66" charset="0"/>
              </a:rPr>
              <a:t> Stars börjar </a:t>
            </a:r>
            <a:endParaRPr lang="sv-SE" sz="2400" b="1" dirty="0" smtClean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r>
              <a:rPr lang="sv-SE" sz="24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18:15 </a:t>
            </a:r>
            <a:r>
              <a:rPr lang="sv-SE" sz="2400" b="1" dirty="0">
                <a:solidFill>
                  <a:srgbClr val="0070C0"/>
                </a:solidFill>
                <a:latin typeface="Comic Sans MS" panose="030F0702030302020204" pitchFamily="66" charset="0"/>
              </a:rPr>
              <a:t>och varar i 45 minuter. När </a:t>
            </a:r>
            <a:endParaRPr lang="sv-SE" sz="2400" b="1" dirty="0" smtClean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r>
              <a:rPr lang="sv-SE" sz="24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är </a:t>
            </a:r>
            <a:r>
              <a:rPr lang="sv-SE" sz="2400" b="1" dirty="0">
                <a:solidFill>
                  <a:srgbClr val="0070C0"/>
                </a:solidFill>
                <a:latin typeface="Comic Sans MS" panose="030F0702030302020204" pitchFamily="66" charset="0"/>
              </a:rPr>
              <a:t>den slut</a:t>
            </a:r>
            <a:r>
              <a:rPr lang="sv-SE" sz="24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?</a:t>
            </a:r>
          </a:p>
          <a:p>
            <a:r>
              <a:rPr lang="sv-SE" sz="24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2. Din </a:t>
            </a:r>
            <a:r>
              <a:rPr lang="sv-SE" sz="2400" b="1" dirty="0">
                <a:solidFill>
                  <a:srgbClr val="0070C0"/>
                </a:solidFill>
                <a:latin typeface="Comic Sans MS" panose="030F0702030302020204" pitchFamily="66" charset="0"/>
              </a:rPr>
              <a:t>vän skickade en inbjudan till </a:t>
            </a:r>
            <a:endParaRPr lang="sv-SE" sz="2400" b="1" dirty="0" smtClean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r>
              <a:rPr lang="sv-SE" sz="24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ett </a:t>
            </a:r>
            <a:r>
              <a:rPr lang="sv-SE" sz="2400" b="1" dirty="0" err="1">
                <a:solidFill>
                  <a:srgbClr val="0070C0"/>
                </a:solidFill>
                <a:latin typeface="Comic Sans MS" panose="030F0702030302020204" pitchFamily="66" charset="0"/>
              </a:rPr>
              <a:t>spelparty</a:t>
            </a:r>
            <a:r>
              <a:rPr lang="sv-SE" sz="2400" b="1" dirty="0">
                <a:solidFill>
                  <a:srgbClr val="0070C0"/>
                </a:solidFill>
                <a:latin typeface="Comic Sans MS" panose="030F0702030302020204" pitchFamily="66" charset="0"/>
              </a:rPr>
              <a:t> som börjar 16:10 och </a:t>
            </a:r>
            <a:endParaRPr lang="sv-SE" sz="2400" b="1" dirty="0" smtClean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r>
              <a:rPr lang="sv-SE" sz="24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slutar </a:t>
            </a:r>
            <a:r>
              <a:rPr lang="sv-SE" sz="2400" b="1" dirty="0">
                <a:solidFill>
                  <a:srgbClr val="0070C0"/>
                </a:solidFill>
                <a:latin typeface="Comic Sans MS" panose="030F0702030302020204" pitchFamily="66" charset="0"/>
              </a:rPr>
              <a:t>20:30. Hur länge håller det på</a:t>
            </a:r>
            <a:r>
              <a:rPr lang="sv-SE" sz="24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?</a:t>
            </a:r>
          </a:p>
          <a:p>
            <a:r>
              <a:rPr lang="sv-SE" sz="24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3. Tick </a:t>
            </a:r>
            <a:r>
              <a:rPr lang="sv-SE" sz="2400" b="1" dirty="0">
                <a:solidFill>
                  <a:srgbClr val="0070C0"/>
                </a:solidFill>
                <a:latin typeface="Comic Sans MS" panose="030F0702030302020204" pitchFamily="66" charset="0"/>
              </a:rPr>
              <a:t>vill spela från 9:20 till 14:45. </a:t>
            </a:r>
            <a:endParaRPr lang="sv-SE" sz="2400" b="1" dirty="0" smtClean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r>
              <a:rPr lang="sv-SE" sz="24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Hur </a:t>
            </a:r>
            <a:r>
              <a:rPr lang="sv-SE" sz="2400" b="1" dirty="0">
                <a:solidFill>
                  <a:srgbClr val="0070C0"/>
                </a:solidFill>
                <a:latin typeface="Comic Sans MS" panose="030F0702030302020204" pitchFamily="66" charset="0"/>
              </a:rPr>
              <a:t>många timmar och minuter spelar han</a:t>
            </a:r>
            <a:r>
              <a:rPr lang="sv-SE" sz="24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?</a:t>
            </a:r>
          </a:p>
          <a:p>
            <a:endParaRPr lang="sv-SE" sz="2400" b="1" dirty="0" smtClean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r>
              <a:rPr lang="sv-SE" sz="24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                  Lycka </a:t>
            </a:r>
            <a:r>
              <a:rPr lang="sv-SE" sz="2400" b="1" dirty="0">
                <a:solidFill>
                  <a:srgbClr val="0070C0"/>
                </a:solidFill>
                <a:latin typeface="Comic Sans MS" panose="030F0702030302020204" pitchFamily="66" charset="0"/>
              </a:rPr>
              <a:t>till, tidsmästare!</a:t>
            </a:r>
          </a:p>
        </p:txBody>
      </p:sp>
      <p:pic>
        <p:nvPicPr>
          <p:cNvPr id="4098" name="Picture 2" descr="https://preview.redd.it/just-an-average-showdown-match-v0-wfqn6a685iqa1.jpg?width=640&amp;crop=smart&amp;auto=webp&amp;s=63b47d8dbc8a6039490f0146889638af8cd1d39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51"/>
          <a:stretch/>
        </p:blipFill>
        <p:spPr bwMode="auto">
          <a:xfrm>
            <a:off x="6093618" y="2808467"/>
            <a:ext cx="6000316" cy="2701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674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1673876" y="0"/>
            <a:ext cx="864384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v-SE" sz="6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Vi ses igen i nästa äventyr!</a:t>
            </a:r>
            <a:endParaRPr lang="sv-SE" sz="6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3" name="textruta 2"/>
          <p:cNvSpPr txBox="1"/>
          <p:nvPr/>
        </p:nvSpPr>
        <p:spPr>
          <a:xfrm>
            <a:off x="2551256" y="6119565"/>
            <a:ext cx="70256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b="1" dirty="0" smtClean="0">
                <a:solidFill>
                  <a:srgbClr val="0070C0"/>
                </a:solidFill>
              </a:rPr>
              <a:t>Tanja Bajraktarova, Tallbohovskolan, Järfälla  11/2024</a:t>
            </a:r>
            <a:endParaRPr lang="sv-SE" sz="2400" b="1" dirty="0">
              <a:solidFill>
                <a:srgbClr val="0070C0"/>
              </a:solidFill>
            </a:endParaRP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9676" y="1015663"/>
            <a:ext cx="6492240" cy="4869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926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8303</TotalTime>
  <Words>743</Words>
  <Application>Microsoft Office PowerPoint</Application>
  <PresentationFormat>Bredbild</PresentationFormat>
  <Paragraphs>79</Paragraphs>
  <Slides>8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Comic Sans MS</vt:lpstr>
      <vt:lpstr>Office-tema</vt:lpstr>
      <vt:lpstr>Linus och Mira i spelet Brawl Stars: Tidsportalen 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Jarfalla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Berättelsen om Siffra, Tal, och Tallinje</dc:title>
  <dc:creator>Tanja Bajraktarova</dc:creator>
  <cp:lastModifiedBy>Tanja Bajraktarova</cp:lastModifiedBy>
  <cp:revision>242</cp:revision>
  <dcterms:created xsi:type="dcterms:W3CDTF">2024-08-25T10:58:17Z</dcterms:created>
  <dcterms:modified xsi:type="dcterms:W3CDTF">2025-04-15T11:39:54Z</dcterms:modified>
</cp:coreProperties>
</file>