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0" r:id="rId5"/>
    <p:sldId id="272" r:id="rId6"/>
    <p:sldId id="277" r:id="rId7"/>
    <p:sldId id="278" r:id="rId8"/>
    <p:sldId id="275" r:id="rId9"/>
    <p:sldId id="269" r:id="rId10"/>
    <p:sldId id="271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88B2"/>
    <a:srgbClr val="D58F97"/>
    <a:srgbClr val="E480CF"/>
    <a:srgbClr val="7A0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2025-04-12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492735" y="314244"/>
            <a:ext cx="9326214" cy="1048943"/>
          </a:xfrm>
        </p:spPr>
        <p:txBody>
          <a:bodyPr>
            <a:noAutofit/>
          </a:bodyPr>
          <a:lstStyle/>
          <a:p>
            <a:r>
              <a:rPr lang="sv-SE" sz="4200" b="1" i="1" dirty="0">
                <a:solidFill>
                  <a:srgbClr val="7A0820"/>
                </a:solidFill>
                <a:latin typeface="Comic Sans MS" panose="030F0702030302020204" pitchFamily="66" charset="0"/>
              </a:rPr>
              <a:t>Linus och Mira i </a:t>
            </a:r>
            <a:r>
              <a:rPr lang="sv-SE" sz="4200" b="1" i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Svamp Bobs </a:t>
            </a:r>
            <a:r>
              <a:rPr lang="sv-SE" sz="4200" b="1" i="1" dirty="0">
                <a:solidFill>
                  <a:srgbClr val="7A0820"/>
                </a:solidFill>
                <a:latin typeface="Comic Sans MS" panose="030F0702030302020204" pitchFamily="66" charset="0"/>
              </a:rPr>
              <a:t>värld – Ett </a:t>
            </a:r>
            <a:r>
              <a:rPr lang="sv-SE" sz="4200" b="1" i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matematiskt </a:t>
            </a:r>
            <a:r>
              <a:rPr lang="sv-SE" sz="4200" b="1" i="1" dirty="0">
                <a:solidFill>
                  <a:srgbClr val="7A0820"/>
                </a:solidFill>
                <a:latin typeface="Comic Sans MS" panose="030F0702030302020204" pitchFamily="66" charset="0"/>
              </a:rPr>
              <a:t>äventyr!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69939" y="2841755"/>
            <a:ext cx="2190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Längd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Sträck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Längdenheter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Centimeter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Decimeter</a:t>
            </a:r>
          </a:p>
          <a:p>
            <a:r>
              <a:rPr lang="sv-SE" sz="2000" b="1" dirty="0" smtClean="0">
                <a:solidFill>
                  <a:srgbClr val="7A0820"/>
                </a:solidFill>
                <a:latin typeface="Comic Sans MS" panose="030F0702030302020204" pitchFamily="66" charset="0"/>
              </a:rPr>
              <a:t>Millimeter</a:t>
            </a: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SpongeBob SquarePants Characters, Ranked By Likab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37" y="1625524"/>
            <a:ext cx="9692640" cy="505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nererade 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128494" cy="212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82879" y="111319"/>
            <a:ext cx="11911055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	</a:t>
            </a:r>
            <a:r>
              <a:rPr lang="sv-SE" sz="24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Uppgift </a:t>
            </a:r>
            <a:r>
              <a:rPr lang="sv-SE" sz="24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till eleverna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Nu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är det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er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tur! Lös dessa 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 </a:t>
            </a:r>
            <a:r>
              <a:rPr lang="sv-SE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och hjälp Linus och Mira att lösa fler äventyr</a:t>
            </a:r>
            <a:r>
              <a:rPr lang="sv-SE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Bläckvards notställ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Bläckvard </a:t>
            </a:r>
            <a:r>
              <a:rPr lang="sv-SE" sz="2000" dirty="0">
                <a:latin typeface="Comic Sans MS" panose="030F0702030302020204" pitchFamily="66" charset="0"/>
              </a:rPr>
              <a:t>har ett notställ som är 900 millimeter högt. </a:t>
            </a:r>
            <a:endParaRPr lang="sv-SE" sz="2000" dirty="0" smtClean="0">
              <a:latin typeface="Comic Sans MS" panose="030F0702030302020204" pitchFamily="66" charset="0"/>
            </a:endParaRPr>
          </a:p>
          <a:p>
            <a:r>
              <a:rPr lang="sv-SE" sz="2000" dirty="0" smtClean="0">
                <a:latin typeface="Comic Sans MS" panose="030F0702030302020204" pitchFamily="66" charset="0"/>
              </a:rPr>
              <a:t>Hur </a:t>
            </a:r>
            <a:r>
              <a:rPr lang="sv-SE" sz="2000" dirty="0">
                <a:latin typeface="Comic Sans MS" panose="030F0702030302020204" pitchFamily="66" charset="0"/>
              </a:rPr>
              <a:t>många centimeter är det</a:t>
            </a:r>
            <a:r>
              <a:rPr lang="sv-SE" sz="20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000" dirty="0">
              <a:latin typeface="Comic Sans MS" panose="030F0702030302020204" pitchFamily="66" charset="0"/>
            </a:endParaRPr>
          </a:p>
          <a:p>
            <a:r>
              <a:rPr lang="sv-SE" sz="2000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SvampBobs</a:t>
            </a:r>
            <a:r>
              <a:rPr lang="sv-SE" sz="2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fiskespö</a:t>
            </a:r>
          </a:p>
          <a:p>
            <a:r>
              <a:rPr lang="sv-SE" sz="2000" dirty="0" err="1" smtClean="0">
                <a:latin typeface="Comic Sans MS" panose="030F0702030302020204" pitchFamily="66" charset="0"/>
              </a:rPr>
              <a:t>SvampBob</a:t>
            </a:r>
            <a:r>
              <a:rPr lang="sv-SE" sz="2000" dirty="0" smtClean="0">
                <a:latin typeface="Comic Sans MS" panose="030F0702030302020204" pitchFamily="66" charset="0"/>
              </a:rPr>
              <a:t> </a:t>
            </a:r>
            <a:r>
              <a:rPr lang="sv-SE" sz="2000" dirty="0">
                <a:latin typeface="Comic Sans MS" panose="030F0702030302020204" pitchFamily="66" charset="0"/>
              </a:rPr>
              <a:t>har ett fiskespö som är 120 centimeter långt</a:t>
            </a:r>
            <a:r>
              <a:rPr lang="sv-SE" sz="2000">
                <a:latin typeface="Comic Sans MS" panose="030F0702030302020204" pitchFamily="66" charset="0"/>
              </a:rPr>
              <a:t>. </a:t>
            </a:r>
            <a:endParaRPr lang="sv-SE" sz="2000" smtClean="0">
              <a:latin typeface="Comic Sans MS" panose="030F0702030302020204" pitchFamily="66" charset="0"/>
            </a:endParaRPr>
          </a:p>
          <a:p>
            <a:r>
              <a:rPr lang="sv-SE" sz="2000" smtClean="0">
                <a:latin typeface="Comic Sans MS" panose="030F0702030302020204" pitchFamily="66" charset="0"/>
              </a:rPr>
              <a:t>Hur </a:t>
            </a:r>
            <a:r>
              <a:rPr lang="sv-SE" sz="2000" dirty="0">
                <a:latin typeface="Comic Sans MS" panose="030F0702030302020204" pitchFamily="66" charset="0"/>
              </a:rPr>
              <a:t>många </a:t>
            </a:r>
            <a:r>
              <a:rPr lang="sv-SE" sz="2000" dirty="0" smtClean="0">
                <a:latin typeface="Comic Sans MS" panose="030F0702030302020204" pitchFamily="66" charset="0"/>
              </a:rPr>
              <a:t>meter och centimeter </a:t>
            </a:r>
            <a:r>
              <a:rPr lang="sv-SE" sz="2000" dirty="0">
                <a:latin typeface="Comic Sans MS" panose="030F0702030302020204" pitchFamily="66" charset="0"/>
              </a:rPr>
              <a:t>är det</a:t>
            </a:r>
            <a:r>
              <a:rPr lang="sv-SE" sz="20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000" dirty="0">
              <a:latin typeface="Comic Sans MS" panose="030F0702030302020204" pitchFamily="66" charset="0"/>
            </a:endParaRPr>
          </a:p>
          <a:p>
            <a:r>
              <a:rPr lang="sv-SE" sz="2000" dirty="0" smtClean="0">
                <a:solidFill>
                  <a:srgbClr val="BA88B2"/>
                </a:solidFill>
                <a:latin typeface="Comic Sans MS" panose="030F0702030302020204" pitchFamily="66" charset="0"/>
              </a:rPr>
              <a:t>Patricks </a:t>
            </a:r>
            <a:r>
              <a:rPr lang="sv-SE" sz="2000" dirty="0" err="1" smtClean="0">
                <a:solidFill>
                  <a:srgbClr val="BA88B2"/>
                </a:solidFill>
                <a:latin typeface="Comic Sans MS" panose="030F0702030302020204" pitchFamily="66" charset="0"/>
              </a:rPr>
              <a:t>badring</a:t>
            </a:r>
            <a:endParaRPr lang="sv-SE" sz="2000" dirty="0" smtClean="0">
              <a:solidFill>
                <a:srgbClr val="BA88B2"/>
              </a:solidFill>
              <a:latin typeface="Comic Sans MS" panose="030F0702030302020204" pitchFamily="66" charset="0"/>
            </a:endParaRPr>
          </a:p>
          <a:p>
            <a:r>
              <a:rPr lang="sv-SE" sz="2000" dirty="0" smtClean="0">
                <a:latin typeface="Comic Sans MS" panose="030F0702030302020204" pitchFamily="66" charset="0"/>
              </a:rPr>
              <a:t>Patrick </a:t>
            </a:r>
            <a:r>
              <a:rPr lang="sv-SE" sz="2000" dirty="0">
                <a:latin typeface="Comic Sans MS" panose="030F0702030302020204" pitchFamily="66" charset="0"/>
              </a:rPr>
              <a:t>har en </a:t>
            </a:r>
            <a:r>
              <a:rPr lang="sv-SE" sz="2000" dirty="0" err="1">
                <a:latin typeface="Comic Sans MS" panose="030F0702030302020204" pitchFamily="66" charset="0"/>
              </a:rPr>
              <a:t>badring</a:t>
            </a:r>
            <a:r>
              <a:rPr lang="sv-SE" sz="2000" dirty="0">
                <a:latin typeface="Comic Sans MS" panose="030F0702030302020204" pitchFamily="66" charset="0"/>
              </a:rPr>
              <a:t> som har en diameter på 5 meter. Hur många centimeter är det</a:t>
            </a:r>
            <a:r>
              <a:rPr lang="sv-SE" sz="20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000" dirty="0">
              <a:latin typeface="Comic Sans MS" panose="030F0702030302020204" pitchFamily="66" charset="0"/>
            </a:endParaRPr>
          </a:p>
          <a:p>
            <a:r>
              <a:rPr lang="sv-SE" sz="2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Planktons hoppstav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Plankton </a:t>
            </a:r>
            <a:r>
              <a:rPr lang="sv-SE" sz="2000" dirty="0">
                <a:latin typeface="Comic Sans MS" panose="030F0702030302020204" pitchFamily="66" charset="0"/>
              </a:rPr>
              <a:t>har en hoppstav som är 80 decimeter lång. Hur många meter är det</a:t>
            </a:r>
            <a:r>
              <a:rPr lang="sv-SE" sz="20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000" dirty="0">
              <a:latin typeface="Comic Sans MS" panose="030F0702030302020204" pitchFamily="66" charset="0"/>
            </a:endParaRPr>
          </a:p>
          <a:p>
            <a:r>
              <a:rPr lang="sv-SE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Herr </a:t>
            </a:r>
            <a:r>
              <a:rPr lang="sv-SE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Krabbas </a:t>
            </a:r>
            <a:r>
              <a:rPr lang="sv-SE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skrivbord</a:t>
            </a:r>
          </a:p>
          <a:p>
            <a:r>
              <a:rPr lang="sv-SE" sz="2000" dirty="0" smtClean="0">
                <a:latin typeface="Comic Sans MS" panose="030F0702030302020204" pitchFamily="66" charset="0"/>
              </a:rPr>
              <a:t>Herr </a:t>
            </a:r>
            <a:r>
              <a:rPr lang="sv-SE" sz="2000" dirty="0">
                <a:latin typeface="Comic Sans MS" panose="030F0702030302020204" pitchFamily="66" charset="0"/>
              </a:rPr>
              <a:t>Krabbas skrivbord är 70 centimeter brett. Hur många millimeter är det?</a:t>
            </a:r>
          </a:p>
          <a:p>
            <a:endParaRPr lang="sv-SE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70" y="1194223"/>
            <a:ext cx="3953939" cy="26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648393" y="627791"/>
            <a:ext cx="3790604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dirty="0" smtClean="0">
                <a:latin typeface="Comic Sans MS" panose="030F0702030302020204" pitchFamily="66" charset="0"/>
              </a:rPr>
              <a:t>Linus </a:t>
            </a:r>
            <a:r>
              <a:rPr lang="sv-SE" sz="2600" dirty="0">
                <a:latin typeface="Comic Sans MS" panose="030F0702030302020204" pitchFamily="66" charset="0"/>
              </a:rPr>
              <a:t>och Mira satt i klassrummet när plötsligt deras mattebok började </a:t>
            </a:r>
            <a:r>
              <a:rPr lang="sv-SE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LYSA</a:t>
            </a:r>
            <a:r>
              <a:rPr lang="sv-SE" sz="2600" dirty="0" smtClean="0">
                <a:latin typeface="Comic Sans MS" panose="030F0702030302020204" pitchFamily="66" charset="0"/>
              </a:rPr>
              <a:t>. </a:t>
            </a:r>
            <a:r>
              <a:rPr lang="sv-SE" sz="2600" dirty="0">
                <a:latin typeface="Comic Sans MS" panose="030F0702030302020204" pitchFamily="66" charset="0"/>
              </a:rPr>
              <a:t>En stark virvelvind drog in dem i boken och </a:t>
            </a:r>
            <a:r>
              <a:rPr lang="sv-SE" sz="2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vips</a:t>
            </a:r>
            <a:r>
              <a:rPr lang="sv-SE" sz="2600" i="1" dirty="0">
                <a:latin typeface="Comic Sans MS" panose="030F0702030302020204" pitchFamily="66" charset="0"/>
              </a:rPr>
              <a:t>!</a:t>
            </a:r>
            <a:r>
              <a:rPr lang="sv-SE" sz="2600" dirty="0">
                <a:latin typeface="Comic Sans MS" panose="030F0702030302020204" pitchFamily="66" charset="0"/>
              </a:rPr>
              <a:t> – de landade mitt i en färgglad undervattensvärld.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endParaRPr lang="sv-SE" sz="2600" dirty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Framför </a:t>
            </a:r>
            <a:r>
              <a:rPr lang="sv-SE" sz="2600" dirty="0">
                <a:latin typeface="Comic Sans MS" panose="030F0702030302020204" pitchFamily="66" charset="0"/>
              </a:rPr>
              <a:t>dem stod en gul, fyrkantig figur med stora blå ögon och en brun byxa</a:t>
            </a:r>
            <a:r>
              <a:rPr lang="sv-SE" sz="26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600" dirty="0">
              <a:latin typeface="Comic Sans MS" panose="030F0702030302020204" pitchFamily="66" charset="0"/>
            </a:endParaRPr>
          </a:p>
          <a:p>
            <a:endParaRPr lang="sv-SE" sz="2600" dirty="0">
              <a:latin typeface="Comic Sans MS" panose="030F0702030302020204" pitchFamily="66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577" y="285314"/>
            <a:ext cx="6435858" cy="64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3482" y="309703"/>
            <a:ext cx="674005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"Hej! Jag heter </a:t>
            </a:r>
            <a:r>
              <a:rPr lang="sv-SE" sz="2200" b="1" dirty="0">
                <a:solidFill>
                  <a:srgbClr val="FFC000"/>
                </a:solidFill>
                <a:latin typeface="Comic Sans MS" panose="030F0702030302020204" pitchFamily="66" charset="0"/>
              </a:rPr>
              <a:t>Svamp Bob</a:t>
            </a:r>
            <a:r>
              <a:rPr lang="sv-SE" sz="2200" dirty="0">
                <a:latin typeface="Comic Sans MS" panose="030F0702030302020204" pitchFamily="66" charset="0"/>
              </a:rPr>
              <a:t>!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600" dirty="0" smtClean="0">
                <a:latin typeface="Comic Sans MS" panose="030F0702030302020204" pitchFamily="66" charset="0"/>
              </a:rPr>
              <a:t>Ni </a:t>
            </a:r>
            <a:r>
              <a:rPr lang="sv-SE" sz="2600" dirty="0">
                <a:latin typeface="Comic Sans MS" panose="030F0702030302020204" pitchFamily="66" charset="0"/>
              </a:rPr>
              <a:t>måste hjälpa mig och min vän </a:t>
            </a:r>
            <a:r>
              <a:rPr lang="sv-SE" sz="2600" b="1" dirty="0">
                <a:solidFill>
                  <a:srgbClr val="D58F97"/>
                </a:solidFill>
                <a:latin typeface="Comic Sans MS" panose="030F0702030302020204" pitchFamily="66" charset="0"/>
              </a:rPr>
              <a:t>Patrick</a:t>
            </a:r>
            <a:r>
              <a:rPr lang="sv-SE" sz="2600" dirty="0">
                <a:latin typeface="Comic Sans MS" panose="030F0702030302020204" pitchFamily="66" charset="0"/>
              </a:rPr>
              <a:t>. </a:t>
            </a:r>
            <a:endParaRPr lang="sv-SE" sz="26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Vi </a:t>
            </a:r>
            <a:r>
              <a:rPr lang="sv-SE" sz="2200" dirty="0">
                <a:latin typeface="Comic Sans MS" panose="030F0702030302020204" pitchFamily="66" charset="0"/>
              </a:rPr>
              <a:t>har fått en lista med längdmått från Herr Krabba, men vi förstår inte hur vi ska omvandla dem!" sa han.</a:t>
            </a:r>
          </a:p>
          <a:p>
            <a:endParaRPr lang="sv-SE" dirty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  <a:p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5" y="2780443"/>
            <a:ext cx="5757791" cy="395248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110299" y="379831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400" dirty="0" smtClean="0">
                <a:latin typeface="Comic Sans MS" panose="030F0702030302020204" pitchFamily="66" charset="0"/>
              </a:rPr>
              <a:t>Linus och Mira såg på varandra och log. </a:t>
            </a:r>
          </a:p>
          <a:p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dirty="0" smtClean="0">
                <a:latin typeface="Comic Sans MS" panose="030F0702030302020204" pitchFamily="66" charset="0"/>
              </a:rPr>
              <a:t>Vilken tur att de precis hade lärt sig om att omvandla längdenheter i skolan!</a:t>
            </a:r>
          </a:p>
          <a:p>
            <a:endParaRPr lang="sv-SE" sz="2400" dirty="0" smtClean="0">
              <a:latin typeface="Comic Sans MS" panose="030F0702030302020204" pitchFamily="66" charset="0"/>
            </a:endParaRPr>
          </a:p>
          <a:p>
            <a:r>
              <a:rPr lang="sv-SE" sz="2400" dirty="0" smtClean="0">
                <a:latin typeface="Comic Sans MS" panose="030F0702030302020204" pitchFamily="66" charset="0"/>
              </a:rPr>
              <a:t>Och vilken tur ni är som kan hjälpa dem också!</a:t>
            </a:r>
            <a:endParaRPr lang="sv-SE" sz="2400" dirty="0">
              <a:latin typeface="Comic Sans MS" panose="030F0702030302020204" pitchFamily="66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49" y="544333"/>
            <a:ext cx="30861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4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6" y="73624"/>
            <a:ext cx="775782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Utmaning </a:t>
            </a:r>
            <a:r>
              <a:rPr lang="sv-SE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1: Mäta Planktons </a:t>
            </a:r>
            <a:r>
              <a:rPr lang="sv-SE" sz="3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minicykel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Plankton kom körandes på sin lilla cykel.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"</a:t>
            </a:r>
            <a:r>
              <a:rPr lang="sv-SE" sz="2200" dirty="0">
                <a:latin typeface="Comic Sans MS" panose="030F0702030302020204" pitchFamily="66" charset="0"/>
              </a:rPr>
              <a:t>Min cykel är </a:t>
            </a:r>
            <a:r>
              <a:rPr lang="sv-SE" sz="2200" dirty="0" smtClean="0">
                <a:latin typeface="Comic Sans MS" panose="030F0702030302020204" pitchFamily="66" charset="0"/>
              </a:rPr>
              <a:t>30 millimeter </a:t>
            </a:r>
            <a:r>
              <a:rPr lang="sv-SE" sz="2200" dirty="0">
                <a:latin typeface="Comic Sans MS" panose="030F0702030302020204" pitchFamily="66" charset="0"/>
              </a:rPr>
              <a:t>lång, men jag behöver veta hur många centimeter det är!" sa han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”Det </a:t>
            </a:r>
            <a:r>
              <a:rPr lang="sv-SE" sz="2200" dirty="0">
                <a:latin typeface="Comic Sans MS" panose="030F0702030302020204" pitchFamily="66" charset="0"/>
              </a:rPr>
              <a:t>måste jag veta så jag kan beställa en ny cykel i exakt samma storlek till min vän Gary snigeln från min hemliga verkstad! Och mina arbetare arbetar bara i centimeter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378" y="638574"/>
            <a:ext cx="3324689" cy="2591162"/>
          </a:xfrm>
          <a:prstGeom prst="rect">
            <a:avLst/>
          </a:prstGeom>
        </p:spPr>
      </p:pic>
      <p:pic>
        <p:nvPicPr>
          <p:cNvPr id="3074" name="Picture 2" descr="Figuras de papel de Plankton y Gar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3" y="3718679"/>
            <a:ext cx="5424122" cy="30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/>
          <p:cNvSpPr/>
          <p:nvPr/>
        </p:nvSpPr>
        <p:spPr>
          <a:xfrm>
            <a:off x="6096000" y="371867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tänkte snabbt. "Vi vet att 10 millimeter är 1 centimeter. Så om vi har 30 millimeter..."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"Så blir det 30/10 = 3 centimeter!" fyllde Linus i.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Plankton såg nöjd ut. "Perfekt! sa han och trampade iväg.</a:t>
            </a:r>
          </a:p>
        </p:txBody>
      </p:sp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Utmaning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2: Patricks </a:t>
            </a:r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glass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Patrick höll i en </a:t>
            </a:r>
            <a:r>
              <a:rPr lang="sv-SE" sz="2200" dirty="0" smtClean="0">
                <a:latin typeface="Comic Sans MS" panose="030F0702030302020204" pitchFamily="66" charset="0"/>
              </a:rPr>
              <a:t>vanilj </a:t>
            </a:r>
            <a:r>
              <a:rPr lang="sv-SE" sz="2200" dirty="0">
                <a:latin typeface="Comic Sans MS" panose="030F0702030302020204" pitchFamily="66" charset="0"/>
              </a:rPr>
              <a:t>glass.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"</a:t>
            </a:r>
            <a:r>
              <a:rPr lang="sv-SE" sz="2200" dirty="0">
                <a:latin typeface="Comic Sans MS" panose="030F0702030302020204" pitchFamily="66" charset="0"/>
              </a:rPr>
              <a:t>Herr Krabba sa att jag får en ny glass om jag kan säga hur lång min gamla glass var i millimeter. Jag vet att den var 50 </a:t>
            </a:r>
            <a:r>
              <a:rPr lang="sv-SE" sz="2200" dirty="0" smtClean="0">
                <a:latin typeface="Comic Sans MS" panose="030F0702030302020204" pitchFamily="66" charset="0"/>
              </a:rPr>
              <a:t>decimeter!”</a:t>
            </a:r>
          </a:p>
          <a:p>
            <a:endParaRPr lang="sv-SE" sz="2200" dirty="0"/>
          </a:p>
        </p:txBody>
      </p:sp>
      <p:pic>
        <p:nvPicPr>
          <p:cNvPr id="4098" name="Picture 2" descr="Surprised Partik with Ice Cream Sticker - Sticker Ma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93" y="213381"/>
            <a:ext cx="2964814" cy="296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6528263" y="3178196"/>
            <a:ext cx="56637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Patrick började dansa av </a:t>
            </a:r>
            <a:r>
              <a:rPr lang="sv-SE" sz="2200" dirty="0">
                <a:latin typeface="Comic Sans MS" panose="030F0702030302020204" pitchFamily="66" charset="0"/>
              </a:rPr>
              <a:t>glädje. "</a:t>
            </a:r>
            <a:r>
              <a:rPr lang="sv-SE" sz="2200" dirty="0" err="1">
                <a:latin typeface="Comic Sans MS" panose="030F0702030302020204" pitchFamily="66" charset="0"/>
              </a:rPr>
              <a:t>Wow</a:t>
            </a:r>
            <a:r>
              <a:rPr lang="sv-SE" sz="2200" dirty="0">
                <a:latin typeface="Comic Sans MS" panose="030F0702030302020204" pitchFamily="66" charset="0"/>
              </a:rPr>
              <a:t>! Jag ska be om en ännu större glass nästa gång!"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13" y="2697020"/>
            <a:ext cx="3953939" cy="263944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96735" y="533646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började tänka. "En decimeter är 100 millimeter, så om vi har 50 centimeter blir det..."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ropade: "50 × 100 = 5000 millimeter!”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23" y="4201737"/>
            <a:ext cx="20955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Utmaning 3: Bläckvards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trappa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Bläckvard </a:t>
            </a:r>
            <a:r>
              <a:rPr lang="sv-SE" sz="2200" dirty="0">
                <a:latin typeface="Comic Sans MS" panose="030F0702030302020204" pitchFamily="66" charset="0"/>
              </a:rPr>
              <a:t>stod vid sin dörr och suckade. "Jag har fått en ny trappa, men jag måste veta längden i </a:t>
            </a:r>
            <a:r>
              <a:rPr lang="sv-SE" sz="2200" dirty="0" smtClean="0">
                <a:latin typeface="Comic Sans MS" panose="030F0702030302020204" pitchFamily="66" charset="0"/>
              </a:rPr>
              <a:t>millimeter</a:t>
            </a:r>
            <a:r>
              <a:rPr lang="sv-SE" sz="2200" dirty="0">
                <a:latin typeface="Comic Sans MS" panose="030F0702030302020204" pitchFamily="66" charset="0"/>
              </a:rPr>
              <a:t>. Den är 2 meter lång."</a:t>
            </a:r>
          </a:p>
          <a:p>
            <a:endParaRPr lang="sv-SE" sz="2200" dirty="0"/>
          </a:p>
        </p:txBody>
      </p:sp>
      <p:sp>
        <p:nvSpPr>
          <p:cNvPr id="3" name="Rektangel 2"/>
          <p:cNvSpPr/>
          <p:nvPr/>
        </p:nvSpPr>
        <p:spPr>
          <a:xfrm>
            <a:off x="6505763" y="3328303"/>
            <a:ext cx="56637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Bläckvard </a:t>
            </a:r>
            <a:r>
              <a:rPr lang="sv-SE" sz="2200" dirty="0">
                <a:latin typeface="Comic Sans MS" panose="030F0702030302020204" pitchFamily="66" charset="0"/>
              </a:rPr>
              <a:t>nickade. "Inte för att jag bryr mig, men tack ändå."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4" y="2477904"/>
            <a:ext cx="3953939" cy="263944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96735" y="533646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klappade händerna. "En meter är </a:t>
            </a:r>
            <a:r>
              <a:rPr lang="sv-SE" sz="2200" dirty="0" smtClean="0">
                <a:latin typeface="Comic Sans MS" panose="030F0702030302020204" pitchFamily="66" charset="0"/>
              </a:rPr>
              <a:t>1000 millimeter</a:t>
            </a:r>
            <a:r>
              <a:rPr lang="sv-SE" sz="2200" dirty="0">
                <a:latin typeface="Comic Sans MS" panose="030F0702030302020204" pitchFamily="66" charset="0"/>
              </a:rPr>
              <a:t>. Så om vi har 2 meter..."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"Blir det 2 × </a:t>
            </a:r>
            <a:r>
              <a:rPr lang="sv-SE" sz="2200" dirty="0" smtClean="0">
                <a:latin typeface="Comic Sans MS" panose="030F0702030302020204" pitchFamily="66" charset="0"/>
              </a:rPr>
              <a:t>1000 </a:t>
            </a:r>
            <a:r>
              <a:rPr lang="sv-SE" sz="2200" dirty="0">
                <a:latin typeface="Comic Sans MS" panose="030F0702030302020204" pitchFamily="66" charset="0"/>
              </a:rPr>
              <a:t>= </a:t>
            </a:r>
            <a:r>
              <a:rPr lang="sv-SE" sz="2200" dirty="0" smtClean="0">
                <a:latin typeface="Comic Sans MS" panose="030F0702030302020204" pitchFamily="66" charset="0"/>
              </a:rPr>
              <a:t>2000 millimeter</a:t>
            </a:r>
            <a:r>
              <a:rPr lang="sv-SE" sz="2200" dirty="0">
                <a:latin typeface="Comic Sans MS" panose="030F0702030302020204" pitchFamily="66" charset="0"/>
              </a:rPr>
              <a:t>!" sa Linus nöjt.</a:t>
            </a:r>
          </a:p>
        </p:txBody>
      </p:sp>
      <p:pic>
        <p:nvPicPr>
          <p:cNvPr id="5122" name="Picture 2" descr="Barnprogramsfreak: Det blev inget Barnkanalen för mig im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20" y="4169649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deo Examples for SpongeBob SquarePants S 1 E 16 &quot;Valentine's Day&quot; / &quot;The  Paper&quot; - TV Trop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4"/>
          <a:stretch/>
        </p:blipFill>
        <p:spPr bwMode="auto">
          <a:xfrm>
            <a:off x="7542336" y="546058"/>
            <a:ext cx="3605393" cy="27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33,041 Centimeter Tape Royalty-Free Photos and Stock Images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63" y="658437"/>
            <a:ext cx="2718110" cy="20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196735" y="132972"/>
            <a:ext cx="66254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Utmaning 4: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Herr Krabbas pengarskåp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Herr Krabba kom springande med ett måttband. "Åh nej! Jag ska beställa ett nytt lås till mitt pengarskåp, men jag måste veta hur brett det är i </a:t>
            </a:r>
            <a:r>
              <a:rPr lang="sv-SE" sz="2200" dirty="0" smtClean="0">
                <a:latin typeface="Comic Sans MS" panose="030F0702030302020204" pitchFamily="66" charset="0"/>
              </a:rPr>
              <a:t>meter</a:t>
            </a:r>
            <a:r>
              <a:rPr lang="sv-SE" sz="2200" dirty="0">
                <a:latin typeface="Comic Sans MS" panose="030F0702030302020204" pitchFamily="66" charset="0"/>
              </a:rPr>
              <a:t>! Just nu vet jag bara att det är </a:t>
            </a:r>
            <a:r>
              <a:rPr lang="sv-SE" sz="2200" dirty="0" smtClean="0">
                <a:latin typeface="Comic Sans MS" panose="030F0702030302020204" pitchFamily="66" charset="0"/>
              </a:rPr>
              <a:t>8000 centimeter</a:t>
            </a:r>
            <a:r>
              <a:rPr lang="sv-SE" sz="2200" dirty="0">
                <a:latin typeface="Comic Sans MS" panose="030F0702030302020204" pitchFamily="66" charset="0"/>
              </a:rPr>
              <a:t>."</a:t>
            </a:r>
          </a:p>
          <a:p>
            <a:endParaRPr lang="sv-SE" sz="2200" dirty="0"/>
          </a:p>
        </p:txBody>
      </p:sp>
      <p:sp>
        <p:nvSpPr>
          <p:cNvPr id="3" name="Rektangel 2"/>
          <p:cNvSpPr/>
          <p:nvPr/>
        </p:nvSpPr>
        <p:spPr>
          <a:xfrm>
            <a:off x="6505763" y="3328303"/>
            <a:ext cx="5663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Comic Sans MS" panose="030F0702030302020204" pitchFamily="66" charset="0"/>
              </a:rPr>
              <a:t>Herr Krabba sken upp. "Perfekt! Nu kan jag beställa det starkaste låset i havet!"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27" y="2697020"/>
            <a:ext cx="3953939" cy="263944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96734" y="5336462"/>
            <a:ext cx="80567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funderade. </a:t>
            </a:r>
            <a:r>
              <a:rPr lang="sv-SE" sz="2200" dirty="0" smtClean="0">
                <a:latin typeface="Comic Sans MS" panose="030F0702030302020204" pitchFamily="66" charset="0"/>
              </a:rPr>
              <a:t>”100 centimeter </a:t>
            </a:r>
            <a:r>
              <a:rPr lang="sv-SE" sz="2200" dirty="0">
                <a:latin typeface="Comic Sans MS" panose="030F0702030302020204" pitchFamily="66" charset="0"/>
              </a:rPr>
              <a:t>är </a:t>
            </a:r>
            <a:r>
              <a:rPr lang="sv-SE" sz="2200" dirty="0" smtClean="0">
                <a:latin typeface="Comic Sans MS" panose="030F0702030302020204" pitchFamily="66" charset="0"/>
              </a:rPr>
              <a:t>1 meter</a:t>
            </a:r>
            <a:r>
              <a:rPr lang="sv-SE" sz="2200" dirty="0">
                <a:latin typeface="Comic Sans MS" panose="030F0702030302020204" pitchFamily="66" charset="0"/>
              </a:rPr>
              <a:t>, så </a:t>
            </a:r>
            <a:r>
              <a:rPr lang="sv-SE" sz="2200" dirty="0" smtClean="0">
                <a:latin typeface="Comic Sans MS" panose="030F0702030302020204" pitchFamily="66" charset="0"/>
              </a:rPr>
              <a:t>800 centimeter </a:t>
            </a:r>
            <a:r>
              <a:rPr lang="sv-SE" sz="2200" dirty="0">
                <a:latin typeface="Comic Sans MS" panose="030F0702030302020204" pitchFamily="66" charset="0"/>
              </a:rPr>
              <a:t>= </a:t>
            </a:r>
            <a:r>
              <a:rPr lang="sv-SE" sz="2200" dirty="0" smtClean="0">
                <a:latin typeface="Comic Sans MS" panose="030F0702030302020204" pitchFamily="66" charset="0"/>
              </a:rPr>
              <a:t>8 meter</a:t>
            </a:r>
            <a:r>
              <a:rPr lang="sv-SE" sz="2200" dirty="0">
                <a:latin typeface="Comic Sans MS" panose="030F0702030302020204" pitchFamily="66" charset="0"/>
              </a:rPr>
              <a:t>."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fortsatte: "Och </a:t>
            </a:r>
            <a:r>
              <a:rPr lang="sv-SE" sz="2200" dirty="0" smtClean="0">
                <a:latin typeface="Comic Sans MS" panose="030F0702030302020204" pitchFamily="66" charset="0"/>
              </a:rPr>
              <a:t>det betyder att 8000 centimeter är 80 meter!"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553" y="474480"/>
            <a:ext cx="3398390" cy="224086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117" y="4231636"/>
            <a:ext cx="3326826" cy="23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36947" y="803786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400" dirty="0">
                <a:latin typeface="Comic Sans MS" panose="030F0702030302020204" pitchFamily="66" charset="0"/>
              </a:rPr>
              <a:t>Efter att ha hjälpt alla invånarna i undervattensstaden började matteboken lysa igen. En ny virvelvind svepte upp Linus och Mira och </a:t>
            </a:r>
            <a:r>
              <a:rPr lang="sv-SE" sz="2400" i="1" dirty="0" err="1">
                <a:latin typeface="Comic Sans MS" panose="030F0702030302020204" pitchFamily="66" charset="0"/>
              </a:rPr>
              <a:t>poff</a:t>
            </a:r>
            <a:r>
              <a:rPr lang="sv-SE" sz="2400" i="1" dirty="0">
                <a:latin typeface="Comic Sans MS" panose="030F0702030302020204" pitchFamily="66" charset="0"/>
              </a:rPr>
              <a:t>!</a:t>
            </a:r>
            <a:r>
              <a:rPr lang="sv-SE" sz="2400" dirty="0">
                <a:latin typeface="Comic Sans MS" panose="030F0702030302020204" pitchFamily="66" charset="0"/>
              </a:rPr>
              <a:t> – de var tillbaka i klassrummet</a:t>
            </a:r>
            <a:r>
              <a:rPr lang="sv-SE" sz="24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  <a:p>
            <a:r>
              <a:rPr lang="sv-SE" sz="2400" dirty="0">
                <a:latin typeface="Comic Sans MS" panose="030F0702030302020204" pitchFamily="66" charset="0"/>
              </a:rPr>
              <a:t>"</a:t>
            </a:r>
            <a:r>
              <a:rPr lang="sv-SE" sz="2400" dirty="0" err="1">
                <a:latin typeface="Comic Sans MS" panose="030F0702030302020204" pitchFamily="66" charset="0"/>
              </a:rPr>
              <a:t>Wow</a:t>
            </a:r>
            <a:r>
              <a:rPr lang="sv-SE" sz="2400" dirty="0">
                <a:latin typeface="Comic Sans MS" panose="030F0702030302020204" pitchFamily="66" charset="0"/>
              </a:rPr>
              <a:t>, vilken resa!" sa Linus.</a:t>
            </a:r>
          </a:p>
          <a:p>
            <a:r>
              <a:rPr lang="sv-SE" sz="2400" dirty="0">
                <a:latin typeface="Comic Sans MS" panose="030F0702030302020204" pitchFamily="66" charset="0"/>
              </a:rPr>
              <a:t>"Och vilken bra </a:t>
            </a:r>
            <a:r>
              <a:rPr lang="sv-SE" sz="2400" dirty="0" smtClean="0">
                <a:latin typeface="Comic Sans MS" panose="030F0702030302020204" pitchFamily="66" charset="0"/>
              </a:rPr>
              <a:t>matte övning!" </a:t>
            </a:r>
            <a:r>
              <a:rPr lang="sv-SE" sz="2400" dirty="0">
                <a:latin typeface="Comic Sans MS" panose="030F0702030302020204" pitchFamily="66" charset="0"/>
              </a:rPr>
              <a:t>log Mira</a:t>
            </a:r>
            <a:r>
              <a:rPr lang="sv-SE" sz="24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400" dirty="0">
              <a:latin typeface="Comic Sans MS" panose="030F0702030302020204" pitchFamily="66" charset="0"/>
            </a:endParaRPr>
          </a:p>
          <a:p>
            <a:r>
              <a:rPr lang="sv-SE" sz="2400" dirty="0">
                <a:latin typeface="Comic Sans MS" panose="030F0702030302020204" pitchFamily="66" charset="0"/>
              </a:rPr>
              <a:t>Fröken tittade på dem och sa: "Okej, barn! Dags för nästa uppgift: Omvandla från större till mindre längdenheter!"</a:t>
            </a:r>
          </a:p>
          <a:p>
            <a:r>
              <a:rPr lang="sv-SE" sz="2400" dirty="0">
                <a:latin typeface="Comic Sans MS" panose="030F0702030302020204" pitchFamily="66" charset="0"/>
              </a:rPr>
              <a:t>Linus och Mira skrattade. De var mer än redo!</a:t>
            </a:r>
          </a:p>
        </p:txBody>
      </p:sp>
      <p:pic>
        <p:nvPicPr>
          <p:cNvPr id="8194" name="Picture 2" descr="ii_195c49288e621d294f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9"/>
          <a:stretch/>
        </p:blipFill>
        <p:spPr bwMode="auto">
          <a:xfrm>
            <a:off x="7581208" y="124693"/>
            <a:ext cx="3278862" cy="662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99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03/2025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16599</TotalTime>
  <Words>755</Words>
  <Application>Microsoft Office PowerPoint</Application>
  <PresentationFormat>Bredbild</PresentationFormat>
  <Paragraphs>79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Office-tema</vt:lpstr>
      <vt:lpstr>Linus och Mira i Svamp Bobs värld – Ett matematiskt äventyr!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371</cp:revision>
  <dcterms:created xsi:type="dcterms:W3CDTF">2024-08-25T10:58:17Z</dcterms:created>
  <dcterms:modified xsi:type="dcterms:W3CDTF">2025-04-14T11:34:51Z</dcterms:modified>
</cp:coreProperties>
</file>