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2" r:id="rId5"/>
    <p:sldId id="277" r:id="rId6"/>
    <p:sldId id="278" r:id="rId7"/>
    <p:sldId id="279" r:id="rId8"/>
    <p:sldId id="275" r:id="rId9"/>
    <p:sldId id="281" r:id="rId10"/>
    <p:sldId id="269" r:id="rId11"/>
    <p:sldId id="271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142878" y="5020412"/>
            <a:ext cx="4870173" cy="1048943"/>
          </a:xfrm>
        </p:spPr>
        <p:txBody>
          <a:bodyPr>
            <a:noAutofit/>
          </a:bodyPr>
          <a:lstStyle/>
          <a:p>
            <a:r>
              <a:rPr lang="sv-SE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Linus och Mira i det stora </a:t>
            </a:r>
            <a:r>
              <a:rPr lang="sv-SE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havsäventyret – Hitta Nemo!</a:t>
            </a:r>
            <a:endParaRPr lang="sv-SE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69939" y="2841755"/>
            <a:ext cx="2190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Längd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Längdenheter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Mil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Kilometer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Centimeter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Decimeter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Millimeter</a:t>
            </a: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itta Nemo – Hyr eller köp och streama hos SF Any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73" y="101777"/>
            <a:ext cx="4543647" cy="65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04/2025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82879" y="111319"/>
            <a:ext cx="1191105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till eleverna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Nu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det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tur! Lös dessa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hjälp Linus och Mira att lösa fler äventyr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Tidsskillnad i </a:t>
            </a:r>
            <a:r>
              <a:rPr lang="sv-SE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havet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Mr</a:t>
            </a:r>
            <a:r>
              <a:rPr lang="sv-SE" sz="2000" dirty="0">
                <a:latin typeface="Comic Sans MS" panose="030F0702030302020204" pitchFamily="66" charset="0"/>
              </a:rPr>
              <a:t>. Ray pekade på en uråldrig havsklocka</a:t>
            </a:r>
            <a:r>
              <a:rPr lang="sv-SE" sz="2000" dirty="0" smtClean="0">
                <a:latin typeface="Comic Sans MS" panose="030F0702030302020204" pitchFamily="66" charset="0"/>
              </a:rPr>
              <a:t>. "</a:t>
            </a:r>
            <a:r>
              <a:rPr lang="sv-SE" sz="2000" dirty="0">
                <a:latin typeface="Comic Sans MS" panose="030F0702030302020204" pitchFamily="66" charset="0"/>
              </a:rPr>
              <a:t>För att öppna nästa passage måste ni räkna ut svaret! Om det är klockan 14:30 nu och vi simmar i 2 timmar och 45 minuter, vad är klockan då</a:t>
            </a:r>
            <a:r>
              <a:rPr lang="sv-SE" sz="2000" dirty="0" smtClean="0">
                <a:latin typeface="Comic Sans MS" panose="030F0702030302020204" pitchFamily="66" charset="0"/>
              </a:rPr>
              <a:t>?”</a:t>
            </a:r>
          </a:p>
          <a:p>
            <a:endParaRPr lang="sv-SE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Väg </a:t>
            </a:r>
            <a:r>
              <a:rPr lang="sv-SE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genom </a:t>
            </a:r>
            <a:r>
              <a:rPr lang="sv-SE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sjögrässkogen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Linus </a:t>
            </a:r>
            <a:r>
              <a:rPr lang="sv-SE" sz="2000" dirty="0">
                <a:latin typeface="Comic Sans MS" panose="030F0702030302020204" pitchFamily="66" charset="0"/>
              </a:rPr>
              <a:t>och Mira fastnade i en djungel av sjögräs</a:t>
            </a:r>
            <a:r>
              <a:rPr lang="sv-SE" sz="2000" dirty="0" smtClean="0">
                <a:latin typeface="Comic Sans MS" panose="030F0702030302020204" pitchFamily="66" charset="0"/>
              </a:rPr>
              <a:t>. "</a:t>
            </a:r>
            <a:r>
              <a:rPr lang="sv-SE" sz="2000" dirty="0">
                <a:latin typeface="Comic Sans MS" panose="030F0702030302020204" pitchFamily="66" charset="0"/>
              </a:rPr>
              <a:t>Vi måste ta oss igenom den snabbaste vägen," sa Mira. "Om en rak väg är 800 meter och en slingrig väg är dubbelt så lång, hur lång är den slingriga vägen</a:t>
            </a:r>
            <a:r>
              <a:rPr lang="sv-SE" sz="2000" dirty="0" smtClean="0">
                <a:latin typeface="Comic Sans MS" panose="030F0702030302020204" pitchFamily="66" charset="0"/>
              </a:rPr>
              <a:t>?”</a:t>
            </a:r>
          </a:p>
          <a:p>
            <a:endParaRPr lang="sv-SE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Pärlor </a:t>
            </a:r>
            <a:r>
              <a:rPr lang="sv-SE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i en </a:t>
            </a:r>
            <a:r>
              <a:rPr lang="sv-SE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snäcka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En </a:t>
            </a:r>
            <a:r>
              <a:rPr lang="sv-SE" sz="2000" dirty="0">
                <a:latin typeface="Comic Sans MS" panose="030F0702030302020204" pitchFamily="66" charset="0"/>
              </a:rPr>
              <a:t>stor snäcka låg på havsbotten och öppnade sig sakta</a:t>
            </a:r>
            <a:r>
              <a:rPr lang="sv-SE" sz="2000" dirty="0" smtClean="0">
                <a:latin typeface="Comic Sans MS" panose="030F0702030302020204" pitchFamily="66" charset="0"/>
              </a:rPr>
              <a:t>. "</a:t>
            </a:r>
            <a:r>
              <a:rPr lang="sv-SE" sz="2000" dirty="0">
                <a:latin typeface="Comic Sans MS" panose="030F0702030302020204" pitchFamily="66" charset="0"/>
              </a:rPr>
              <a:t>För att få en ledtråd till skatten måste ni lösa detta," sa snäckan. "Jag har 36 pärlor och vill dela dem jämnt mellan 4 kistor. Hur många pärlor får varje kista</a:t>
            </a:r>
            <a:r>
              <a:rPr lang="sv-SE" sz="2000" dirty="0" smtClean="0">
                <a:latin typeface="Comic Sans MS" panose="030F0702030302020204" pitchFamily="66" charset="0"/>
              </a:rPr>
              <a:t>?”</a:t>
            </a:r>
          </a:p>
          <a:p>
            <a:endParaRPr lang="sv-SE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Delfinens hopp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En </a:t>
            </a:r>
            <a:r>
              <a:rPr lang="sv-SE" sz="2000" dirty="0">
                <a:latin typeface="Comic Sans MS" panose="030F0702030302020204" pitchFamily="66" charset="0"/>
              </a:rPr>
              <a:t>delfin dök upp bredvid dem och började hoppa över vattenytan</a:t>
            </a:r>
            <a:r>
              <a:rPr lang="sv-SE" sz="2000" dirty="0" smtClean="0">
                <a:latin typeface="Comic Sans MS" panose="030F0702030302020204" pitchFamily="66" charset="0"/>
              </a:rPr>
              <a:t>. "</a:t>
            </a:r>
            <a:r>
              <a:rPr lang="sv-SE" sz="2000" dirty="0">
                <a:latin typeface="Comic Sans MS" panose="030F0702030302020204" pitchFamily="66" charset="0"/>
              </a:rPr>
              <a:t>Jag hoppar 3 meter högt varje gång," sa delfinen. "Hur många hopp måste jag göra för att nå en höjd av 21 meter sammanlagt?"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07975" y="499999"/>
            <a:ext cx="502088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dirty="0" smtClean="0">
                <a:latin typeface="Comic Sans MS" panose="030F0702030302020204" pitchFamily="66" charset="0"/>
              </a:rPr>
              <a:t>Linus </a:t>
            </a:r>
            <a:r>
              <a:rPr lang="sv-SE" sz="3000" dirty="0">
                <a:latin typeface="Comic Sans MS" panose="030F0702030302020204" pitchFamily="66" charset="0"/>
              </a:rPr>
              <a:t>och Mira var två nyfikna barn som älskade matematik och äventyr. En dag, när de gick längs stranden, hittade de en </a:t>
            </a:r>
            <a:r>
              <a:rPr lang="sv-SE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magisk</a:t>
            </a:r>
            <a:r>
              <a:rPr lang="sv-SE" sz="3000" dirty="0">
                <a:latin typeface="Comic Sans MS" panose="030F0702030302020204" pitchFamily="66" charset="0"/>
              </a:rPr>
              <a:t> </a:t>
            </a:r>
            <a:r>
              <a:rPr lang="sv-SE" sz="3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snäcka</a:t>
            </a:r>
            <a:r>
              <a:rPr lang="sv-SE" sz="3000" dirty="0">
                <a:latin typeface="Comic Sans MS" panose="030F0702030302020204" pitchFamily="66" charset="0"/>
              </a:rPr>
              <a:t>. När de rörde vid den, sögs de in i en </a:t>
            </a:r>
            <a:r>
              <a:rPr lang="sv-SE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virvel</a:t>
            </a:r>
            <a:r>
              <a:rPr lang="sv-SE" sz="3000" dirty="0">
                <a:latin typeface="Comic Sans MS" panose="030F0702030302020204" pitchFamily="66" charset="0"/>
              </a:rPr>
              <a:t> och hamnade i en fantastisk undervattensvärld – de var mitt i </a:t>
            </a:r>
            <a:r>
              <a:rPr lang="sv-SE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Hitta </a:t>
            </a:r>
            <a:r>
              <a:rPr lang="sv-S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Nemo</a:t>
            </a:r>
            <a:r>
              <a:rPr lang="sv-SE" sz="3000" dirty="0">
                <a:latin typeface="Comic Sans MS" panose="030F0702030302020204" pitchFamily="66" charset="0"/>
              </a:rPr>
              <a:t>-världen! </a:t>
            </a:r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3000" dirty="0" smtClean="0">
                <a:latin typeface="Comic Sans MS" panose="030F0702030302020204" pitchFamily="66" charset="0"/>
              </a:rPr>
              <a:t>Framför </a:t>
            </a:r>
            <a:r>
              <a:rPr lang="sv-SE" sz="3000" dirty="0">
                <a:latin typeface="Comic Sans MS" panose="030F0702030302020204" pitchFamily="66" charset="0"/>
              </a:rPr>
              <a:t>dem simmade Nemo, Doris och Marvin.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Genererade bi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" b="15429"/>
          <a:stretch/>
        </p:blipFill>
        <p:spPr bwMode="auto">
          <a:xfrm>
            <a:off x="5637475" y="160338"/>
            <a:ext cx="5502303" cy="66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6" y="73624"/>
            <a:ext cx="775782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Utmaning </a:t>
            </a:r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1: Rädda Nemo från hajen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Nemo simmade oroligt fram och tillbaka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Hajen Bruce är på väg hit! Vi måste hinna till korallrevet innan han kommer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Men </a:t>
            </a:r>
            <a:r>
              <a:rPr lang="sv-SE" sz="2200" dirty="0">
                <a:latin typeface="Comic Sans MS" panose="030F0702030302020204" pitchFamily="66" charset="0"/>
              </a:rPr>
              <a:t>de var instängda i en bur. För att komma ut behövde de lösa koden genom att omvandla från </a:t>
            </a:r>
            <a:r>
              <a:rPr lang="sv-SE" sz="2200" dirty="0" smtClean="0">
                <a:latin typeface="Comic Sans MS" panose="030F0702030302020204" pitchFamily="66" charset="0"/>
              </a:rPr>
              <a:t>kilometer </a:t>
            </a:r>
            <a:r>
              <a:rPr lang="sv-SE" sz="2200" dirty="0">
                <a:latin typeface="Comic Sans MS" panose="030F0702030302020204" pitchFamily="66" charset="0"/>
              </a:rPr>
              <a:t>till </a:t>
            </a:r>
            <a:r>
              <a:rPr lang="sv-SE" sz="2200" dirty="0" smtClean="0">
                <a:latin typeface="Comic Sans MS" panose="030F0702030302020204" pitchFamily="66" charset="0"/>
              </a:rPr>
              <a:t>meter.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Marvin </a:t>
            </a:r>
            <a:r>
              <a:rPr lang="sv-SE" sz="2200" dirty="0">
                <a:latin typeface="Comic Sans MS" panose="030F0702030302020204" pitchFamily="66" charset="0"/>
              </a:rPr>
              <a:t>pekade mot revet långt borta.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Det är 3 kilometer dit. Hur många meter är det?”</a:t>
            </a:r>
            <a:endParaRPr lang="sv-SE" sz="24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6096000" y="379772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tänkte snabbt och sa: ”1 kilometer är 1000 meter, så 3 kilometer är… 3000 meter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Rätt!” ropade Nemo. ”Snabbt, följ mig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 tryckte på koden på knapparna 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o</a:t>
            </a:r>
            <a:r>
              <a:rPr lang="sv-SE" sz="2200" dirty="0" smtClean="0">
                <a:latin typeface="Comic Sans MS" panose="030F0702030302020204" pitchFamily="66" charset="0"/>
              </a:rPr>
              <a:t>ch dörren öppnades…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simmade allt vad de kunde och nådde precis korallrevet i tid.</a:t>
            </a:r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23" y="160338"/>
            <a:ext cx="3333750" cy="197167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5" y="3842424"/>
            <a:ext cx="5238750" cy="295275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0829668" y="5263142"/>
            <a:ext cx="222637" cy="19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3</a:t>
            </a:r>
            <a:endParaRPr lang="sv-SE" dirty="0"/>
          </a:p>
        </p:txBody>
      </p:sp>
      <p:sp>
        <p:nvSpPr>
          <p:cNvPr id="10" name="Rektangel 9"/>
          <p:cNvSpPr/>
          <p:nvPr/>
        </p:nvSpPr>
        <p:spPr>
          <a:xfrm>
            <a:off x="11093390" y="5264473"/>
            <a:ext cx="222637" cy="19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0</a:t>
            </a:r>
            <a:endParaRPr lang="sv-SE" dirty="0"/>
          </a:p>
        </p:txBody>
      </p:sp>
      <p:sp>
        <p:nvSpPr>
          <p:cNvPr id="11" name="Rektangel 10"/>
          <p:cNvSpPr/>
          <p:nvPr/>
        </p:nvSpPr>
        <p:spPr>
          <a:xfrm>
            <a:off x="11363736" y="5256511"/>
            <a:ext cx="222637" cy="19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0</a:t>
            </a: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11634080" y="5256521"/>
            <a:ext cx="222637" cy="19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0</a:t>
            </a:r>
            <a:endParaRPr lang="sv-SE" dirty="0"/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15064" y="1547150"/>
            <a:ext cx="1808867" cy="31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946860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Utmaning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2: Doris minns en ledtråd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Doris simmade runt i cirklar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Jag minns något viktigt! Vi måste hitta en skatt,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men </a:t>
            </a:r>
            <a:r>
              <a:rPr lang="sv-SE" sz="2200" dirty="0">
                <a:latin typeface="Comic Sans MS" panose="030F0702030302020204" pitchFamily="66" charset="0"/>
              </a:rPr>
              <a:t>den ligger 5 mil bort. Hur många kilometer är det</a:t>
            </a:r>
            <a:r>
              <a:rPr lang="sv-SE" sz="2200" dirty="0" smtClean="0">
                <a:latin typeface="Comic Sans MS" panose="030F0702030302020204" pitchFamily="66" charset="0"/>
              </a:rPr>
              <a:t>?!”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Marvin </a:t>
            </a:r>
            <a:r>
              <a:rPr lang="sv-SE" sz="2200" dirty="0">
                <a:latin typeface="Comic Sans MS" panose="030F0702030302020204" pitchFamily="66" charset="0"/>
              </a:rPr>
              <a:t>såg fundersam ut.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Men varför behöver vi omvandla det</a:t>
            </a:r>
            <a:r>
              <a:rPr lang="sv-SE" sz="2200" dirty="0" smtClean="0">
                <a:latin typeface="Comic Sans MS" panose="030F0702030302020204" pitchFamily="66" charset="0"/>
              </a:rPr>
              <a:t>?”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Nemo </a:t>
            </a:r>
            <a:r>
              <a:rPr lang="sv-SE" sz="2200" dirty="0">
                <a:latin typeface="Comic Sans MS" panose="030F0702030302020204" pitchFamily="66" charset="0"/>
              </a:rPr>
              <a:t>pekade på den gamla sjökartan framför dem. ”För att kartan är markerad i kilometer, inte mil. Om vi inte omvandlar rätt, riskerar vi att gå vilse eller missar skatten helt!”</a:t>
            </a:r>
            <a:endParaRPr lang="sv-SE" sz="22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291588" y="3681755"/>
            <a:ext cx="4900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”Bra jobbat!” sa Doris. ”Följ mig, jag tror jag vet vägen!”</a:t>
            </a:r>
            <a:endParaRPr lang="sv-SE" sz="2200" dirty="0"/>
          </a:p>
        </p:txBody>
      </p:sp>
      <p:sp>
        <p:nvSpPr>
          <p:cNvPr id="5" name="Rektangel 4"/>
          <p:cNvSpPr/>
          <p:nvPr/>
        </p:nvSpPr>
        <p:spPr>
          <a:xfrm>
            <a:off x="316005" y="591379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funderade. ”1 mil är 10 kilometer. Så 5 mil är… 50 kilometer!”</a:t>
            </a:r>
          </a:p>
        </p:txBody>
      </p:sp>
      <p:pic>
        <p:nvPicPr>
          <p:cNvPr id="3074" name="Picture 2" descr="Skatt – Contus Ekonomi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436" y="291998"/>
            <a:ext cx="1959066" cy="19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01" y="850210"/>
            <a:ext cx="2095500" cy="116205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01" y="4618783"/>
            <a:ext cx="3810000" cy="21336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8197" y="2937169"/>
            <a:ext cx="2140501" cy="372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6778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Utmaning 3: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Genom den mörka djuphavsgrottan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På </a:t>
            </a:r>
            <a:r>
              <a:rPr lang="sv-SE" sz="2200" dirty="0">
                <a:latin typeface="Comic Sans MS" panose="030F0702030302020204" pitchFamily="66" charset="0"/>
              </a:rPr>
              <a:t>vägen till skatten stötte de på en mörk djuphavsgrotta. En bläckfisk vakade vid ingången.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Ni får bara passera om ni löser mitt problem: </a:t>
            </a:r>
            <a:r>
              <a:rPr lang="sv-SE" sz="2200" b="1" dirty="0">
                <a:latin typeface="Comic Sans MS" panose="030F0702030302020204" pitchFamily="66" charset="0"/>
              </a:rPr>
              <a:t>"På den här platsen är havet 2500 meter </a:t>
            </a:r>
            <a:r>
              <a:rPr lang="sv-SE" sz="2200" b="1" dirty="0" smtClean="0">
                <a:latin typeface="Comic Sans MS" panose="030F0702030302020204" pitchFamily="66" charset="0"/>
              </a:rPr>
              <a:t>djupt. Hur </a:t>
            </a:r>
            <a:r>
              <a:rPr lang="sv-SE" sz="2200" b="1" dirty="0">
                <a:latin typeface="Comic Sans MS" panose="030F0702030302020204" pitchFamily="66" charset="0"/>
              </a:rPr>
              <a:t>många kilometer </a:t>
            </a:r>
            <a:r>
              <a:rPr lang="sv-SE" sz="2200" b="1" dirty="0" smtClean="0">
                <a:latin typeface="Comic Sans MS" panose="030F0702030302020204" pitchFamily="66" charset="0"/>
              </a:rPr>
              <a:t>och meter är </a:t>
            </a:r>
            <a:r>
              <a:rPr lang="sv-SE" sz="2200" b="1" dirty="0">
                <a:latin typeface="Comic Sans MS" panose="030F0702030302020204" pitchFamily="66" charset="0"/>
              </a:rPr>
              <a:t>det</a:t>
            </a:r>
            <a:r>
              <a:rPr lang="sv-SE" sz="2200" b="1" dirty="0" smtClean="0">
                <a:latin typeface="Comic Sans MS" panose="030F0702030302020204" pitchFamily="66" charset="0"/>
              </a:rPr>
              <a:t>?”</a:t>
            </a:r>
          </a:p>
        </p:txBody>
      </p:sp>
      <p:sp>
        <p:nvSpPr>
          <p:cNvPr id="3" name="Rektangel 2"/>
          <p:cNvSpPr/>
          <p:nvPr/>
        </p:nvSpPr>
        <p:spPr>
          <a:xfrm>
            <a:off x="6648887" y="3663834"/>
            <a:ext cx="56637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Bläckfisken log och </a:t>
            </a:r>
            <a:r>
              <a:rPr lang="sv-SE" sz="2200" dirty="0" smtClean="0">
                <a:latin typeface="Comic Sans MS" panose="030F0702030302020204" pitchFamily="66" charset="0"/>
              </a:rPr>
              <a:t>visade </a:t>
            </a:r>
            <a:r>
              <a:rPr lang="sv-SE" sz="2200" dirty="0">
                <a:latin typeface="Comic Sans MS" panose="030F0702030302020204" pitchFamily="66" charset="0"/>
              </a:rPr>
              <a:t>dem vägen till </a:t>
            </a:r>
            <a:r>
              <a:rPr lang="sv-SE" sz="2200" dirty="0" smtClean="0">
                <a:latin typeface="Comic Sans MS" panose="030F0702030302020204" pitchFamily="66" charset="0"/>
              </a:rPr>
              <a:t>skatten.</a:t>
            </a:r>
            <a:endParaRPr lang="sv-SE" sz="2200" dirty="0"/>
          </a:p>
        </p:txBody>
      </p:sp>
      <p:sp>
        <p:nvSpPr>
          <p:cNvPr id="5" name="Rektangel 4"/>
          <p:cNvSpPr/>
          <p:nvPr/>
        </p:nvSpPr>
        <p:spPr>
          <a:xfrm>
            <a:off x="196735" y="5480210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räknade högt: ”1000 meter är 1 kilometer, så 2500 meter är… 2,5 kilometer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Och Mira sa: ”Exakt! 2 kilometer och 500 meter!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Disney Finding Nemo Dory Fototap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53" y="185639"/>
            <a:ext cx="4715798" cy="33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3338" y="2607102"/>
            <a:ext cx="2096262" cy="364995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46" y="4432078"/>
            <a:ext cx="4184217" cy="235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1116676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Utmaning 4: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Mr. Ray och den sista matematikutmaningen</a:t>
            </a:r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När </a:t>
            </a:r>
            <a:r>
              <a:rPr lang="sv-SE" sz="2200" dirty="0">
                <a:latin typeface="Comic Sans MS" panose="030F0702030302020204" pitchFamily="66" charset="0"/>
              </a:rPr>
              <a:t>Linus och Mira simmade vidare, såg de plötsligt Mr. Ray, den stora och vänliga rockan, som också var </a:t>
            </a:r>
            <a:r>
              <a:rPr lang="sv-SE" sz="2200" dirty="0" smtClean="0">
                <a:latin typeface="Comic Sans MS" panose="030F0702030302020204" pitchFamily="66" charset="0"/>
              </a:rPr>
              <a:t>Nemos </a:t>
            </a:r>
            <a:r>
              <a:rPr lang="sv-SE" sz="2200" dirty="0">
                <a:latin typeface="Comic Sans MS" panose="030F0702030302020204" pitchFamily="66" charset="0"/>
              </a:rPr>
              <a:t>lärare i undervattensskolan.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Hej barn! Jag har en sista matematikutmaning för er innan ni kan nå skatten. Är ni redo</a:t>
            </a:r>
            <a:r>
              <a:rPr lang="sv-SE" sz="2200" dirty="0" smtClean="0">
                <a:latin typeface="Comic Sans MS" panose="030F0702030302020204" pitchFamily="66" charset="0"/>
              </a:rPr>
              <a:t>?”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Mira nickade ivrigt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Mr</a:t>
            </a:r>
            <a:r>
              <a:rPr lang="sv-SE" sz="2200" dirty="0">
                <a:latin typeface="Comic Sans MS" panose="030F0702030302020204" pitchFamily="66" charset="0"/>
              </a:rPr>
              <a:t>. Ray började: ”Jag har simmat en lång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sträcka</a:t>
            </a:r>
            <a:r>
              <a:rPr lang="sv-SE" sz="2200" dirty="0">
                <a:latin typeface="Comic Sans MS" panose="030F0702030302020204" pitchFamily="66" charset="0"/>
              </a:rPr>
              <a:t>. Jag har simmat 12 kilometer idag.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Om </a:t>
            </a:r>
            <a:r>
              <a:rPr lang="sv-SE" sz="2200" dirty="0">
                <a:latin typeface="Comic Sans MS" panose="030F0702030302020204" pitchFamily="66" charset="0"/>
              </a:rPr>
              <a:t>jag simmar lika långt imorgon, hur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många mil och kilometer </a:t>
            </a:r>
            <a:r>
              <a:rPr lang="sv-SE" sz="2200" dirty="0">
                <a:latin typeface="Comic Sans MS" panose="030F0702030302020204" pitchFamily="66" charset="0"/>
              </a:rPr>
              <a:t>har jag simmat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t</a:t>
            </a:r>
            <a:r>
              <a:rPr lang="sv-SE" sz="2200" dirty="0" smtClean="0">
                <a:latin typeface="Comic Sans MS" panose="030F0702030302020204" pitchFamily="66" charset="0"/>
              </a:rPr>
              <a:t>otalt under båda dagarna?”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06" y="2047958"/>
            <a:ext cx="5143500" cy="28575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2120" y="3847504"/>
            <a:ext cx="2096262" cy="36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1116676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Utmaning 4: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Mr. Ray och den sista matematikutmaningen</a:t>
            </a:r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tänkte en stund.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Om </a:t>
            </a:r>
            <a:r>
              <a:rPr lang="sv-SE" sz="2200" dirty="0" smtClean="0">
                <a:latin typeface="Comic Sans MS" panose="030F0702030302020204" pitchFamily="66" charset="0"/>
              </a:rPr>
              <a:t>10 kilometer är 1 mil, </a:t>
            </a:r>
            <a:r>
              <a:rPr lang="sv-SE" sz="2200" dirty="0">
                <a:latin typeface="Comic Sans MS" panose="030F0702030302020204" pitchFamily="66" charset="0"/>
              </a:rPr>
              <a:t>så 12 kilometer </a:t>
            </a:r>
            <a:r>
              <a:rPr lang="sv-SE" sz="2200" dirty="0" smtClean="0">
                <a:latin typeface="Comic Sans MS" panose="030F0702030302020204" pitchFamily="66" charset="0"/>
              </a:rPr>
              <a:t>är 1 mil och 2 kilometer. </a:t>
            </a:r>
            <a:r>
              <a:rPr lang="sv-SE" sz="2200" dirty="0">
                <a:latin typeface="Comic Sans MS" panose="030F0702030302020204" pitchFamily="66" charset="0"/>
              </a:rPr>
              <a:t>Om Mr. Ray simmar samma sträcka imorgon, blir det totalt </a:t>
            </a:r>
            <a:r>
              <a:rPr lang="sv-SE" sz="2200" dirty="0" smtClean="0">
                <a:latin typeface="Comic Sans MS" panose="030F0702030302020204" pitchFamily="66" charset="0"/>
              </a:rPr>
              <a:t>2 mil och 4 kilometer under båda dagarna.”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Mr</a:t>
            </a:r>
            <a:r>
              <a:rPr lang="sv-SE" sz="2200" dirty="0">
                <a:latin typeface="Comic Sans MS" panose="030F0702030302020204" pitchFamily="66" charset="0"/>
              </a:rPr>
              <a:t>. Ray log stort.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Exakt! Ni har verkligen förstått er på enheterna. Bra jobbat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Tack, Mr. Ray!” sa Linus och Mira.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kände sig stolta över att ha löst alla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utmaningar.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Mr</a:t>
            </a:r>
            <a:r>
              <a:rPr lang="sv-SE" sz="2200" dirty="0">
                <a:latin typeface="Comic Sans MS" panose="030F0702030302020204" pitchFamily="66" charset="0"/>
              </a:rPr>
              <a:t>. Ray pekade framåt.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dirty="0">
                <a:latin typeface="Comic Sans MS" panose="030F0702030302020204" pitchFamily="66" charset="0"/>
              </a:rPr>
              <a:t>Nu ska jag visa er vägen till skatten.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Följ </a:t>
            </a:r>
            <a:r>
              <a:rPr lang="sv-SE" sz="2200" dirty="0">
                <a:latin typeface="Comic Sans MS" panose="030F0702030302020204" pitchFamily="66" charset="0"/>
              </a:rPr>
              <a:t>mig, äventyrare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42" y="3639916"/>
            <a:ext cx="51435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89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36947" y="803786"/>
            <a:ext cx="11218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Skattkistan och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hemresan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  <a:p>
            <a:r>
              <a:rPr lang="sv-SE" sz="2400" dirty="0">
                <a:latin typeface="Comic Sans MS" panose="030F0702030302020204" pitchFamily="66" charset="0"/>
              </a:rPr>
              <a:t>Med Mr. Ray som guide simmade de vidare, och snart kom de fram till en fantastisk skattkista fylld </a:t>
            </a:r>
            <a:r>
              <a:rPr lang="sv-SE" sz="2400" dirty="0" smtClean="0">
                <a:latin typeface="Comic Sans MS" panose="030F0702030302020204" pitchFamily="66" charset="0"/>
              </a:rPr>
              <a:t>med... </a:t>
            </a:r>
            <a:r>
              <a:rPr lang="sv-SE" sz="2400" dirty="0">
                <a:latin typeface="Comic Sans MS" panose="030F0702030302020204" pitchFamily="66" charset="0"/>
              </a:rPr>
              <a:t>m</a:t>
            </a:r>
            <a:r>
              <a:rPr lang="sv-SE" sz="2400" dirty="0" smtClean="0">
                <a:latin typeface="Comic Sans MS" panose="030F0702030302020204" pitchFamily="66" charset="0"/>
              </a:rPr>
              <a:t>ed vad?!</a:t>
            </a:r>
          </a:p>
          <a:p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E480CF"/>
                </a:solidFill>
                <a:latin typeface="Comic Sans MS" panose="030F0702030302020204" pitchFamily="66" charset="0"/>
              </a:rPr>
              <a:t>Gyllene sjöstjärnor och pärlor </a:t>
            </a:r>
            <a:r>
              <a:rPr lang="sv-SE" sz="2400" dirty="0">
                <a:latin typeface="Comic Sans MS" panose="030F0702030302020204" pitchFamily="66" charset="0"/>
              </a:rPr>
              <a:t>– Skimrande skatter från havets djup.</a:t>
            </a:r>
          </a:p>
          <a:p>
            <a:r>
              <a:rPr lang="sv-SE" sz="2400" b="1" dirty="0">
                <a:solidFill>
                  <a:srgbClr val="7A0820"/>
                </a:solidFill>
                <a:latin typeface="Comic Sans MS" panose="030F0702030302020204" pitchFamily="66" charset="0"/>
              </a:rPr>
              <a:t>Forntida kartor </a:t>
            </a:r>
            <a:r>
              <a:rPr lang="sv-SE" sz="2400" dirty="0">
                <a:latin typeface="Comic Sans MS" panose="030F0702030302020204" pitchFamily="66" charset="0"/>
              </a:rPr>
              <a:t>– Hemliga kartor som leder till fler äventyr.</a:t>
            </a:r>
          </a:p>
          <a:p>
            <a:r>
              <a:rPr lang="sv-SE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Glänsande mynt och smycken </a:t>
            </a:r>
            <a:r>
              <a:rPr lang="sv-SE" sz="2400" dirty="0">
                <a:latin typeface="Comic Sans MS" panose="030F0702030302020204" pitchFamily="66" charset="0"/>
              </a:rPr>
              <a:t>– Piratskatter från ett förlist skepp.</a:t>
            </a:r>
          </a:p>
          <a:p>
            <a:r>
              <a:rPr lang="sv-SE" sz="2400" b="1" dirty="0">
                <a:solidFill>
                  <a:srgbClr val="D58F97"/>
                </a:solidFill>
                <a:latin typeface="Comic Sans MS" panose="030F0702030302020204" pitchFamily="66" charset="0"/>
              </a:rPr>
              <a:t>Magiska snäckor</a:t>
            </a:r>
            <a:r>
              <a:rPr lang="sv-SE" sz="2400" dirty="0">
                <a:latin typeface="Comic Sans MS" panose="030F0702030302020204" pitchFamily="66" charset="0"/>
              </a:rPr>
              <a:t> – Varje snäcka viskar en hemlighet om havet.</a:t>
            </a:r>
          </a:p>
          <a:p>
            <a:r>
              <a:rPr lang="sv-SE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Färgglada ädelstenar </a:t>
            </a:r>
            <a:r>
              <a:rPr lang="sv-SE" sz="2400" dirty="0">
                <a:latin typeface="Comic Sans MS" panose="030F0702030302020204" pitchFamily="66" charset="0"/>
              </a:rPr>
              <a:t>– Glittrande stenar i alla regnbågens färger.</a:t>
            </a:r>
          </a:p>
          <a:p>
            <a:r>
              <a:rPr lang="sv-SE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En gåtfull bok </a:t>
            </a:r>
            <a:r>
              <a:rPr lang="sv-SE" sz="2400" dirty="0">
                <a:latin typeface="Comic Sans MS" panose="030F0702030302020204" pitchFamily="66" charset="0"/>
              </a:rPr>
              <a:t>– En bok fylld med matematiska gåtor och mysterier.</a:t>
            </a:r>
          </a:p>
          <a:p>
            <a:r>
              <a:rPr lang="sv-SE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Ljusande</a:t>
            </a:r>
            <a:r>
              <a:rPr lang="sv-SE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koraller </a:t>
            </a:r>
            <a:r>
              <a:rPr lang="sv-SE" sz="2400" dirty="0">
                <a:latin typeface="Comic Sans MS" panose="030F0702030302020204" pitchFamily="66" charset="0"/>
              </a:rPr>
              <a:t>– Magiska koraller som skimrar i mörkret.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 flaska med ett meddelande </a:t>
            </a:r>
            <a:r>
              <a:rPr lang="sv-SE" sz="2400" dirty="0">
                <a:latin typeface="Comic Sans MS" panose="030F0702030302020204" pitchFamily="66" charset="0"/>
              </a:rPr>
              <a:t>– Ett brev från en förlorad sjöfarare.</a:t>
            </a:r>
          </a:p>
          <a:p>
            <a:r>
              <a:rPr lang="sv-SE" sz="2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En magisk kompass </a:t>
            </a:r>
            <a:r>
              <a:rPr lang="sv-SE" sz="2400" dirty="0">
                <a:latin typeface="Comic Sans MS" panose="030F0702030302020204" pitchFamily="66" charset="0"/>
              </a:rPr>
              <a:t>– Visar vägen till nästa äventyr.</a:t>
            </a:r>
          </a:p>
        </p:txBody>
      </p:sp>
    </p:spTree>
    <p:extLst>
      <p:ext uri="{BB962C8B-B14F-4D97-AF65-F5344CB8AC3E}">
        <p14:creationId xmlns:p14="http://schemas.microsoft.com/office/powerpoint/2010/main" val="315499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53782" y="304414"/>
            <a:ext cx="409408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lang="sv-SE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emresan</a:t>
            </a:r>
          </a:p>
          <a:p>
            <a:endParaRPr lang="sv-SE" sz="4000" dirty="0">
              <a:latin typeface="Comic Sans MS" panose="030F0702030302020204" pitchFamily="66" charset="0"/>
            </a:endParaRPr>
          </a:p>
          <a:p>
            <a:r>
              <a:rPr lang="sv-SE" sz="4000" dirty="0" smtClean="0">
                <a:latin typeface="Comic Sans MS" panose="030F0702030302020204" pitchFamily="66" charset="0"/>
              </a:rPr>
              <a:t>Plötsligt </a:t>
            </a:r>
            <a:r>
              <a:rPr lang="sv-SE" sz="4000" dirty="0">
                <a:latin typeface="Comic Sans MS" panose="030F0702030302020204" pitchFamily="66" charset="0"/>
              </a:rPr>
              <a:t>började </a:t>
            </a:r>
            <a:r>
              <a:rPr lang="sv-SE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snäckan</a:t>
            </a:r>
            <a:r>
              <a:rPr lang="sv-SE" sz="4000" dirty="0">
                <a:latin typeface="Comic Sans MS" panose="030F0702030302020204" pitchFamily="66" charset="0"/>
              </a:rPr>
              <a:t> lysa igen, och innan de visste ordet av var Linus och Mira tillbaka på stranden.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63" y="87465"/>
            <a:ext cx="4473934" cy="67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18187</TotalTime>
  <Words>1037</Words>
  <Application>Microsoft Office PowerPoint</Application>
  <PresentationFormat>Bredbild</PresentationFormat>
  <Paragraphs>102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Office-tema</vt:lpstr>
      <vt:lpstr>Linus och Mira i det stora havsäventyret – Hitta Nemo!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409</cp:revision>
  <dcterms:created xsi:type="dcterms:W3CDTF">2024-08-25T10:58:17Z</dcterms:created>
  <dcterms:modified xsi:type="dcterms:W3CDTF">2025-04-14T11:33:24Z</dcterms:modified>
</cp:coreProperties>
</file>