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0" r:id="rId5"/>
    <p:sldId id="258" r:id="rId6"/>
    <p:sldId id="262" r:id="rId7"/>
    <p:sldId id="273" r:id="rId8"/>
    <p:sldId id="274" r:id="rId9"/>
    <p:sldId id="275" r:id="rId10"/>
    <p:sldId id="268" r:id="rId11"/>
    <p:sldId id="271" r:id="rId12"/>
    <p:sldId id="269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820"/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hanos | Marvel Cinematic Universe Wiki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45" y="1502822"/>
            <a:ext cx="1752569" cy="237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65938" y="186357"/>
            <a:ext cx="10691670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Mira och Linus i Marvels </a:t>
            </a:r>
            <a: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Multiplikationsäventyr</a:t>
            </a:r>
            <a:endParaRPr lang="sv-SE" sz="4200" b="1" i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The Greatest Hulk vs. Thor Battles Across Marvel History | Marv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 bwMode="auto">
          <a:xfrm>
            <a:off x="3723538" y="3700736"/>
            <a:ext cx="6245558" cy="32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tain America/Iron Man (2021) #5 | Comic Issues | Marv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7445"/>
          <a:stretch/>
        </p:blipFill>
        <p:spPr bwMode="auto">
          <a:xfrm>
            <a:off x="232193" y="2472318"/>
            <a:ext cx="3491345" cy="44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ack Widow (Character) - Comic V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61" y="1243902"/>
            <a:ext cx="3584739" cy="56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416285" y="1502822"/>
            <a:ext cx="2190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Thanos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Iron man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Captain America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Thor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Black widow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Hulk</a:t>
            </a:r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Genererade bi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6" y="225592"/>
            <a:ext cx="2036618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74927" y="461176"/>
            <a:ext cx="1181202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Hemresan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Iron Man tog emot den och log.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Ni räddade oss! Tack vare era mattekunskaper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är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vår värld säker igen."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ögonblick senare sögs Mira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tillbaka genom portalen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landade i sitt klassrum igen.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såg på varandra och log.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Vilken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fantastisk mattelektion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hade varit!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87" y="2668386"/>
            <a:ext cx="6508864" cy="399149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53" y="55659"/>
            <a:ext cx="2400631" cy="24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20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2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150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3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3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500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5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4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000 × 4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5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500 × 2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AutoNum type="arabicPeriod" startAt="5"/>
            </a:pP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5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3500/100 = ?</a:t>
            </a:r>
          </a:p>
          <a:p>
            <a:pPr marL="457200" indent="-457200">
              <a:buAutoNum type="arabicPeriod" startAt="5"/>
            </a:pP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5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450/10 = ?</a:t>
            </a:r>
          </a:p>
          <a:p>
            <a:pPr marL="457200" indent="-457200">
              <a:buAutoNum type="arabicPeriod" startAt="5"/>
            </a:pP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eriod" startAt="5"/>
            </a:pP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25000/100 = 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02/2025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376" y="160338"/>
            <a:ext cx="85356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 dag när Mira och Linus satt i klassrummet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jobbade med multiplikation, hände något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oväntat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Deras mattebok började lysa och en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mystisk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portal öppnade sig framför dem. Innan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hann reagera, sögs de in i portalen och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landade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mitt i Avengers högkvarter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Iron Man stod framför dem 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med en allvarlig min.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</a:t>
            </a:r>
            <a:endParaRPr lang="sv-SE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					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	</a:t>
            </a: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	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5998431" y="3047379"/>
            <a:ext cx="61193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Barn, vi behöver er hjälp!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Skurken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Thanos har stulit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en kraftkristall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 kontrollerar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siffrorna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vår värld.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Om vi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inte stoppar honom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kommer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alla tal att försvinna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!”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Mira och Linus tittade på varandra. Det här var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deras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chans att använda sina mattekunskaper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att rädda Avengers!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2050" name="Picture 2" descr="Avengers Headquarters | Marvel Theme Park Universe Wiki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38303"/>
            <a:ext cx="5794657" cy="32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/>
          <a:srcRect l="14898" t="15485" r="16962"/>
          <a:stretch/>
        </p:blipFill>
        <p:spPr>
          <a:xfrm>
            <a:off x="7370860" y="269626"/>
            <a:ext cx="4572000" cy="31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205163" y="679953"/>
            <a:ext cx="75987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Ordet </a:t>
            </a:r>
            <a:r>
              <a:rPr lang="sv-SE" b="1" dirty="0">
                <a:solidFill>
                  <a:srgbClr val="002060"/>
                </a:solidFill>
                <a:latin typeface="Lucida Bright" panose="02040602050505020304" pitchFamily="18" charset="0"/>
              </a:rPr>
              <a:t>"skurken"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 betyder en ond eller elak person, ofta någon som gör något dåligt eller bryter mot regler. </a:t>
            </a:r>
            <a:endParaRPr lang="sv-SE" dirty="0" smtClean="0">
              <a:solidFill>
                <a:srgbClr val="002060"/>
              </a:solidFill>
              <a:latin typeface="Lucida Bright" panose="02040602050505020304" pitchFamily="18" charset="0"/>
            </a:endParaRPr>
          </a:p>
          <a:p>
            <a:r>
              <a:rPr lang="sv-SE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Det 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används ofta i sagor, filmer och berättelser för att beskriva den som är </a:t>
            </a:r>
            <a:r>
              <a:rPr lang="sv-SE" i="1" dirty="0">
                <a:solidFill>
                  <a:srgbClr val="002060"/>
                </a:solidFill>
                <a:latin typeface="Lucida Bright" panose="02040602050505020304" pitchFamily="18" charset="0"/>
              </a:rPr>
              <a:t>motståndaren till hjälten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.</a:t>
            </a:r>
          </a:p>
          <a:p>
            <a:endParaRPr lang="sv-SE" dirty="0" smtClean="0">
              <a:solidFill>
                <a:srgbClr val="002060"/>
              </a:solidFill>
              <a:latin typeface="Lucida Bright" panose="02040602050505020304" pitchFamily="18" charset="0"/>
            </a:endParaRPr>
          </a:p>
          <a:p>
            <a:r>
              <a:rPr lang="sv-SE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Exempel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I berättelsen om Rödluvan är </a:t>
            </a:r>
            <a:r>
              <a:rPr lang="sv-SE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________ </a:t>
            </a:r>
            <a:r>
              <a:rPr lang="sv-SE" b="1" dirty="0">
                <a:solidFill>
                  <a:srgbClr val="002060"/>
                </a:solidFill>
                <a:latin typeface="Lucida Bright" panose="02040602050505020304" pitchFamily="18" charset="0"/>
              </a:rPr>
              <a:t>skurken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Batman kämpar mot </a:t>
            </a:r>
            <a:r>
              <a:rPr lang="sv-SE" b="1" dirty="0">
                <a:solidFill>
                  <a:srgbClr val="002060"/>
                </a:solidFill>
                <a:latin typeface="Lucida Bright" panose="02040602050505020304" pitchFamily="18" charset="0"/>
              </a:rPr>
              <a:t>skurkar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 som </a:t>
            </a:r>
            <a:r>
              <a:rPr lang="sv-SE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J______ </a:t>
            </a:r>
            <a:r>
              <a:rPr lang="sv-SE" dirty="0">
                <a:solidFill>
                  <a:srgbClr val="002060"/>
                </a:solidFill>
                <a:latin typeface="Lucida Bright" panose="02040602050505020304" pitchFamily="18" charset="0"/>
              </a:rPr>
              <a:t>och </a:t>
            </a:r>
            <a:r>
              <a:rPr lang="sv-SE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P________.</a:t>
            </a:r>
            <a:endParaRPr lang="sv-SE" dirty="0">
              <a:solidFill>
                <a:srgbClr val="002060"/>
              </a:solidFill>
              <a:latin typeface="Lucida Bright" panose="02040602050505020304" pitchFamily="18" charset="0"/>
            </a:endParaRPr>
          </a:p>
        </p:txBody>
      </p:sp>
      <p:pic>
        <p:nvPicPr>
          <p:cNvPr id="6146" name="Picture 2" descr="Läslovsspecial Rödluvan och Vargen - original 1189647 - Barnradion Sveriges  Ra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5" y="3745158"/>
            <a:ext cx="4563248" cy="25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99" y="3839821"/>
            <a:ext cx="2914484" cy="21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39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55576" y="86855"/>
            <a:ext cx="75889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1: </a:t>
            </a:r>
            <a:endParaRPr lang="sv-SE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Iron 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Mans Multiplikationskod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För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att aktivera sin rustning behövde Iron Man en kod som gömde sig i multiplikation. På en skärm stod det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10 × 3 = ? 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5 = ? 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000 × 2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155576" y="3394756"/>
            <a:ext cx="5163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Vi kan lösa det!" sa Mira.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10 × 3 är 30, 100 × 5 är 500 och 1 000 × 2 är 2 000!"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Bra jobbat!" utbrast Iron Man och hans rustning började lysa.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 vidare till nästa utmaning!"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sv-SE" sz="2400" dirty="0"/>
          </a:p>
        </p:txBody>
      </p:sp>
      <p:pic>
        <p:nvPicPr>
          <p:cNvPr id="3074" name="Picture 2" descr="Iron Man MK III | Marvel-Filme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61" y="160338"/>
            <a:ext cx="2576184" cy="630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43" y="4121841"/>
            <a:ext cx="4568536" cy="1962150"/>
          </a:xfrm>
          <a:prstGeom prst="rect">
            <a:avLst/>
          </a:prstGeom>
        </p:spPr>
      </p:pic>
      <p:sp>
        <p:nvSpPr>
          <p:cNvPr id="4" name="Tavelram 3"/>
          <p:cNvSpPr/>
          <p:nvPr/>
        </p:nvSpPr>
        <p:spPr>
          <a:xfrm>
            <a:off x="91965" y="2679589"/>
            <a:ext cx="6436056" cy="858741"/>
          </a:xfrm>
          <a:prstGeom prst="bevel">
            <a:avLst/>
          </a:prstGeom>
          <a:noFill/>
          <a:ln>
            <a:solidFill>
              <a:srgbClr val="7A08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lk på sten staty 28Cm : Amazon.se: Leksa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3106" cy="22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0" y="1"/>
            <a:ext cx="1192876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2: Hulkens Stenblock</a:t>
            </a: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Hulken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försökte lyfta stora stenblock för att komma igenom en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tunnel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men stenarna hade nummer på sig och bara vissa gick att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flytta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En skylt bredvid sa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      Endast </a:t>
            </a:r>
            <a:r>
              <a:rPr lang="sv-SE" sz="2400" b="1" dirty="0">
                <a:solidFill>
                  <a:srgbClr val="002060"/>
                </a:solidFill>
                <a:latin typeface="Algerian" panose="04020705040A02060702" pitchFamily="82" charset="0"/>
              </a:rPr>
              <a:t>stenblock med produkter som slutar på noll kan flyttas!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Stenarna hade olika tal: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7 × 4 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??   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 ×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???    7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80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???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3850" y="3653873"/>
            <a:ext cx="401263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funderade och sa: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Den första funkar inte,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slutar på 8. Men de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andra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två slutar på noll,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så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vi kan använda dem!"</a:t>
            </a:r>
          </a:p>
          <a:p>
            <a:pPr algn="just"/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Hulken lyfte blocken och </a:t>
            </a:r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tunneln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öppnade sig!</a:t>
            </a:r>
          </a:p>
          <a:p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63" y="2703444"/>
            <a:ext cx="3937000" cy="3937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50" y="3845325"/>
            <a:ext cx="392131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1176793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Thor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stod framför en gigantisk stormmolnsvägg.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"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Endast rätt svar på multiplikation kan ge mig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styrkan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att kalla på Mjölner!"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På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molnen stod det: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25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40 = ?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600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10 = ?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75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100 = ?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räknade snabbt: "25 × 40 är 1 000,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10 är 6 000 och 75 × 100 är 7 500!"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Thor log, och blixtarna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splittrade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molnen.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Bra jobbat! Nu vidare!"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621097" y="45096"/>
            <a:ext cx="820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3: Thors Blixtuppgift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oln 2"/>
          <p:cNvSpPr/>
          <p:nvPr/>
        </p:nvSpPr>
        <p:spPr>
          <a:xfrm>
            <a:off x="1518699" y="2576223"/>
            <a:ext cx="4929809" cy="2313829"/>
          </a:xfrm>
          <a:prstGeom prst="cloud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13" y="2211349"/>
            <a:ext cx="4132856" cy="267870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" y="66121"/>
            <a:ext cx="2985421" cy="18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1176793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      Black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Widow stod framför ett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	            säkerhetslås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Jag behöver koden för att öppna dörren till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Thanos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gömställe!" sa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hon. På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låset stod det: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90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10 = ?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250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× 4 = ?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Linus räknade snabbt: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90 × 10 är 900 och 250 × 4 är 1 000!"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Låset klickade upp och de kunde gå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vidare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621097" y="45096"/>
            <a:ext cx="839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</a:t>
            </a:r>
            <a:r>
              <a:rPr lang="en-US" sz="36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Utmaning</a:t>
            </a:r>
            <a:r>
              <a:rPr lang="en-US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4: Black Widows </a:t>
            </a:r>
            <a:r>
              <a:rPr lang="en-US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Kodlås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1" y="334571"/>
            <a:ext cx="3934889" cy="182170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72" y="4264632"/>
            <a:ext cx="4323259" cy="2438318"/>
          </a:xfrm>
          <a:prstGeom prst="rect">
            <a:avLst/>
          </a:prstGeom>
        </p:spPr>
      </p:pic>
      <p:pic>
        <p:nvPicPr>
          <p:cNvPr id="5122" name="Picture 2" descr="enkel tecknad ikon. metall lås på vitt 4606116 Vektorkonst på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1" y="3483033"/>
            <a:ext cx="1246909" cy="12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3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1176793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Captain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America tränade på att kasta sin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	sköld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men han behövde träffa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målet med 				att använda division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På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målen stod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olika tal som ändrades hela tiden. 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Han måste räkna snabbt: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80/10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?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1 200/100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?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sa: "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80/10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8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1 200/100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12!"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Captain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America kastade sin sköld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träffade precis rätt!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2701636" y="45096"/>
            <a:ext cx="9121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Utmaning 5: Captain Americas Sköldträning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18" y="2554915"/>
            <a:ext cx="2095500" cy="20955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0" y="211352"/>
            <a:ext cx="1949390" cy="251522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21" y="4524894"/>
            <a:ext cx="3998768" cy="22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3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0101" y="-167598"/>
            <a:ext cx="1176793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Till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sist kom de fram till skurken Thanos, som höll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	 kraftkristallen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Han skrattade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illa.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"Om ni vill ha kristallen måste ni klara min sista utmaning! Räkna ut dessa multiplikationer snabbt, annars förstör jag den!"</a:t>
            </a:r>
          </a:p>
          <a:p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Han visade dem tre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divisioner:</a:t>
            </a:r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50000/100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? </a:t>
            </a:r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200/100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?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4500/10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= ?</a:t>
            </a: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Mira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Linus viskade till varandra </a:t>
            </a:r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och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räknade snabbt.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"500, 2 och 450!"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ropade de tillsammans.</a:t>
            </a:r>
          </a:p>
          <a:p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Thanos </a:t>
            </a:r>
            <a:r>
              <a:rPr lang="sv-SE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skrek av ilska. "Nej! Ni löste det!" och i samma ögonblick försvann han i ett moln av rök. Kristallen lyste upp och alla siffror återställdes.</a:t>
            </a:r>
          </a:p>
          <a:p>
            <a:endParaRPr lang="sv-SE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10101" y="45096"/>
            <a:ext cx="11513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		Utmaning </a:t>
            </a:r>
            <a:r>
              <a:rPr lang="sv-SE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6: Thanos och den sista striden</a:t>
            </a:r>
          </a:p>
          <a:p>
            <a:pPr algn="ctr"/>
            <a:endParaRPr lang="sv-SE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43123"/>
            <a:ext cx="1926140" cy="137719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13" y="2705555"/>
            <a:ext cx="47625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8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12669</TotalTime>
  <Words>953</Words>
  <Application>Microsoft Office PowerPoint</Application>
  <PresentationFormat>Bredbild</PresentationFormat>
  <Paragraphs>147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Comic Sans MS</vt:lpstr>
      <vt:lpstr>Lucida Bright</vt:lpstr>
      <vt:lpstr>Office-tema</vt:lpstr>
      <vt:lpstr>Mira och Linus i Marvels Multiplikationsäventyr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313</cp:revision>
  <dcterms:created xsi:type="dcterms:W3CDTF">2024-08-25T10:58:17Z</dcterms:created>
  <dcterms:modified xsi:type="dcterms:W3CDTF">2025-04-15T11:37:28Z</dcterms:modified>
</cp:coreProperties>
</file>