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76" r:id="rId5"/>
    <p:sldId id="270" r:id="rId6"/>
    <p:sldId id="272" r:id="rId7"/>
    <p:sldId id="277" r:id="rId8"/>
    <p:sldId id="278" r:id="rId9"/>
    <p:sldId id="280" r:id="rId10"/>
    <p:sldId id="275" r:id="rId11"/>
    <p:sldId id="269" r:id="rId12"/>
    <p:sldId id="271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88B2"/>
    <a:srgbClr val="D58F97"/>
    <a:srgbClr val="E480CF"/>
    <a:srgbClr val="7A0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96" autoAdjust="0"/>
  </p:normalViewPr>
  <p:slideViewPr>
    <p:cSldViewPr snapToGrid="0">
      <p:cViewPr>
        <p:scale>
          <a:sx n="75" d="100"/>
          <a:sy n="75" d="100"/>
        </p:scale>
        <p:origin x="284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2025-05-08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2631881" y="1137037"/>
            <a:ext cx="512859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</a:t>
            </a:r>
            <a:r>
              <a:rPr lang="sv-SE" sz="3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</a:t>
            </a:r>
            <a:r>
              <a:rPr lang="sv-SE" sz="3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sa</a:t>
            </a:r>
            <a:r>
              <a:rPr lang="sv-SE" sz="3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or</a:t>
            </a:r>
            <a:r>
              <a:rPr lang="sv-SE" sz="34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det</a:t>
            </a:r>
            <a:r>
              <a:rPr lang="sv-SE" sz="3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800" b="1" dirty="0" smtClean="0">
              <a:solidFill>
                <a:srgbClr val="0070C0"/>
              </a:solidFill>
              <a:latin typeface="Lucida Bright" panose="02040602050505020304" pitchFamily="18" charset="0"/>
            </a:endParaRPr>
          </a:p>
          <a:p>
            <a:r>
              <a:rPr lang="sv-SE" sz="2400" dirty="0" smtClean="0">
                <a:latin typeface="Lucida Bright" panose="02040602050505020304" pitchFamily="18" charset="0"/>
              </a:rPr>
              <a:t>Rymd</a:t>
            </a:r>
          </a:p>
          <a:p>
            <a:endParaRPr lang="sv-SE" sz="2400" dirty="0" smtClean="0">
              <a:latin typeface="Lucida Bright" panose="02040602050505020304" pitchFamily="18" charset="0"/>
            </a:endParaRPr>
          </a:p>
          <a:p>
            <a:r>
              <a:rPr lang="sv-SE" sz="2400" dirty="0" smtClean="0">
                <a:latin typeface="Lucida Bright" panose="02040602050505020304" pitchFamily="18" charset="0"/>
              </a:rPr>
              <a:t>Utrymme</a:t>
            </a:r>
          </a:p>
          <a:p>
            <a:endParaRPr lang="sv-SE" sz="2400" dirty="0" smtClean="0">
              <a:latin typeface="Lucida Bright" panose="02040602050505020304" pitchFamily="18" charset="0"/>
            </a:endParaRPr>
          </a:p>
          <a:p>
            <a:r>
              <a:rPr lang="sv-SE" sz="2400" dirty="0" smtClean="0">
                <a:latin typeface="Lucida Bright" panose="02040602050505020304" pitchFamily="18" charset="0"/>
              </a:rPr>
              <a:t>Kapacitet</a:t>
            </a:r>
          </a:p>
          <a:p>
            <a:endParaRPr lang="sv-SE" sz="2400" dirty="0" smtClean="0">
              <a:latin typeface="Lucida Bright" panose="02040602050505020304" pitchFamily="18" charset="0"/>
            </a:endParaRPr>
          </a:p>
          <a:p>
            <a:r>
              <a:rPr lang="sv-SE" sz="2400" dirty="0" smtClean="0">
                <a:latin typeface="Lucida Bright" panose="02040602050505020304" pitchFamily="18" charset="0"/>
              </a:rPr>
              <a:t>Innehåll</a:t>
            </a:r>
          </a:p>
          <a:p>
            <a:endParaRPr lang="sv-SE" sz="2400" dirty="0" smtClean="0">
              <a:latin typeface="Lucida Bright" panose="02040602050505020304" pitchFamily="18" charset="0"/>
            </a:endParaRPr>
          </a:p>
          <a:p>
            <a:r>
              <a:rPr lang="sv-SE" sz="2400" dirty="0" smtClean="0">
                <a:latin typeface="Lucida Bright" panose="02040602050505020304" pitchFamily="18" charset="0"/>
              </a:rPr>
              <a:t>Liter</a:t>
            </a:r>
            <a:endParaRPr lang="sv-SE" sz="2400" dirty="0"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133" y="895839"/>
            <a:ext cx="2677206" cy="381053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636947" y="1430320"/>
            <a:ext cx="46462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Comic Sans MS" panose="030F0702030302020204" pitchFamily="66" charset="0"/>
              </a:rPr>
              <a:t>Plötsligt sitter de båda tillbaka i klassrummet, vid sina skolbänkar. Deras hår är rufsigt och deras ögon stora av förvåning</a:t>
            </a:r>
            <a:r>
              <a:rPr lang="sv-SE" sz="24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400" dirty="0">
              <a:latin typeface="Comic Sans MS" panose="030F0702030302020204" pitchFamily="66" charset="0"/>
            </a:endParaRPr>
          </a:p>
          <a:p>
            <a:r>
              <a:rPr lang="sv-SE" sz="2400" dirty="0" smtClean="0">
                <a:latin typeface="Comic Sans MS" panose="030F0702030302020204" pitchFamily="66" charset="0"/>
              </a:rPr>
              <a:t>– </a:t>
            </a:r>
            <a:r>
              <a:rPr lang="sv-SE" sz="2400" dirty="0">
                <a:latin typeface="Comic Sans MS" panose="030F0702030302020204" pitchFamily="66" charset="0"/>
              </a:rPr>
              <a:t>Var det där... på riktigt? viskar Linus</a:t>
            </a:r>
            <a:r>
              <a:rPr lang="sv-SE" sz="24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400" dirty="0">
              <a:latin typeface="Comic Sans MS" panose="030F0702030302020204" pitchFamily="66" charset="0"/>
            </a:endParaRPr>
          </a:p>
          <a:p>
            <a:r>
              <a:rPr lang="sv-SE" sz="2400" dirty="0" smtClean="0">
                <a:latin typeface="Comic Sans MS" panose="030F0702030302020204" pitchFamily="66" charset="0"/>
              </a:rPr>
              <a:t>– </a:t>
            </a:r>
            <a:r>
              <a:rPr lang="sv-SE" sz="2400" dirty="0">
                <a:latin typeface="Comic Sans MS" panose="030F0702030302020204" pitchFamily="66" charset="0"/>
              </a:rPr>
              <a:t>Kanske... men vi kan i alla fall volym nu! skrattar Mira.</a:t>
            </a:r>
            <a:endParaRPr lang="sv-SE" sz="24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Genererade bil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b="3110"/>
          <a:stretch/>
        </p:blipFill>
        <p:spPr bwMode="auto">
          <a:xfrm>
            <a:off x="5895975" y="889000"/>
            <a:ext cx="6109758" cy="55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224" y="967834"/>
            <a:ext cx="2695951" cy="181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957" y="967834"/>
            <a:ext cx="2695951" cy="1810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224" y="1046668"/>
            <a:ext cx="2695951" cy="1810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288" y="895839"/>
            <a:ext cx="3143689" cy="371527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8562" y="911196"/>
            <a:ext cx="1267002" cy="3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9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</a:t>
            </a:r>
            <a:r>
              <a:rPr lang="sv-SE" sz="2400" b="1" dirty="0" smtClean="0">
                <a:solidFill>
                  <a:srgbClr val="0070C0"/>
                </a:solidFill>
              </a:rPr>
              <a:t>05/2025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82879" y="111319"/>
            <a:ext cx="1191105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Uppgift </a:t>
            </a:r>
            <a:r>
              <a:rPr lang="sv-SE" sz="24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till eleverna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Nu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är det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tur! Lös dessa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problem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hjälp Linus och Mira att lösa fler äventyr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🔍 Uppgift 1: Minionernas läckande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badkar</a:t>
            </a:r>
          </a:p>
          <a:p>
            <a:r>
              <a:rPr lang="sv-SE" sz="2400" dirty="0" smtClean="0">
                <a:latin typeface="Comic Sans MS" panose="030F0702030302020204" pitchFamily="66" charset="0"/>
              </a:rPr>
              <a:t>Minionerna </a:t>
            </a:r>
            <a:r>
              <a:rPr lang="sv-SE" sz="2400" dirty="0">
                <a:latin typeface="Comic Sans MS" panose="030F0702030302020204" pitchFamily="66" charset="0"/>
              </a:rPr>
              <a:t>har fyllt sitt badkar med 3 liter bubbelbad. Men – oj då! Det läcker</a:t>
            </a:r>
            <a:r>
              <a:rPr lang="sv-SE" sz="2400" dirty="0" smtClean="0">
                <a:latin typeface="Comic Sans MS" panose="030F0702030302020204" pitchFamily="66" charset="0"/>
              </a:rPr>
              <a:t>! Varje </a:t>
            </a:r>
            <a:r>
              <a:rPr lang="sv-SE" sz="2400" dirty="0">
                <a:latin typeface="Comic Sans MS" panose="030F0702030302020204" pitchFamily="66" charset="0"/>
              </a:rPr>
              <a:t>minut försvinner 200 milliliter</a:t>
            </a:r>
            <a:r>
              <a:rPr lang="sv-SE" sz="2400" dirty="0" smtClean="0">
                <a:latin typeface="Comic Sans MS" panose="030F0702030302020204" pitchFamily="66" charset="0"/>
              </a:rPr>
              <a:t>. Fråga: Hur </a:t>
            </a:r>
            <a:r>
              <a:rPr lang="sv-SE" sz="2400" dirty="0">
                <a:latin typeface="Comic Sans MS" panose="030F0702030302020204" pitchFamily="66" charset="0"/>
              </a:rPr>
              <a:t>mycket vatten finns kvar efter 5 minuter</a:t>
            </a:r>
            <a:r>
              <a:rPr lang="sv-SE" sz="24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400" dirty="0" smtClean="0"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🎈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Uppgift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2: Ballongräddning</a:t>
            </a:r>
          </a:p>
          <a:p>
            <a:r>
              <a:rPr lang="sv-SE" sz="2400" dirty="0" smtClean="0">
                <a:latin typeface="Comic Sans MS" panose="030F0702030302020204" pitchFamily="66" charset="0"/>
              </a:rPr>
              <a:t>En </a:t>
            </a:r>
            <a:r>
              <a:rPr lang="sv-SE" sz="2400" dirty="0">
                <a:latin typeface="Comic Sans MS" panose="030F0702030302020204" pitchFamily="66" charset="0"/>
              </a:rPr>
              <a:t>gigantisk festballong fylls med </a:t>
            </a:r>
            <a:r>
              <a:rPr lang="sv-SE" sz="2400" dirty="0" smtClean="0">
                <a:latin typeface="Comic Sans MS" panose="030F0702030302020204" pitchFamily="66" charset="0"/>
              </a:rPr>
              <a:t>2 </a:t>
            </a:r>
            <a:r>
              <a:rPr lang="sv-SE" sz="2400" dirty="0">
                <a:latin typeface="Comic Sans MS" panose="030F0702030302020204" pitchFamily="66" charset="0"/>
              </a:rPr>
              <a:t>liter helium varje minut</a:t>
            </a:r>
            <a:r>
              <a:rPr lang="sv-SE" sz="2400" dirty="0" smtClean="0">
                <a:latin typeface="Comic Sans MS" panose="030F0702030302020204" pitchFamily="66" charset="0"/>
              </a:rPr>
              <a:t>. Hur </a:t>
            </a:r>
            <a:r>
              <a:rPr lang="sv-SE" sz="2400" dirty="0">
                <a:latin typeface="Comic Sans MS" panose="030F0702030302020204" pitchFamily="66" charset="0"/>
              </a:rPr>
              <a:t>mycket helium har Minionerna blåst upp efter 6 minuter</a:t>
            </a:r>
            <a:r>
              <a:rPr lang="sv-SE" sz="24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400" dirty="0" smtClean="0"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⚙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Uppgift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3: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Minionsaft på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utflykt</a:t>
            </a:r>
          </a:p>
          <a:p>
            <a:r>
              <a:rPr lang="sv-SE" sz="2400" dirty="0" smtClean="0">
                <a:latin typeface="Comic Sans MS" panose="030F0702030302020204" pitchFamily="66" charset="0"/>
              </a:rPr>
              <a:t>Mira </a:t>
            </a:r>
            <a:r>
              <a:rPr lang="sv-SE" sz="2400" dirty="0">
                <a:latin typeface="Comic Sans MS" panose="030F0702030302020204" pitchFamily="66" charset="0"/>
              </a:rPr>
              <a:t>och Minionerna är på picknick och har med sig 4 flaskor saft</a:t>
            </a:r>
            <a:r>
              <a:rPr lang="sv-SE" sz="2400" dirty="0" smtClean="0">
                <a:latin typeface="Comic Sans MS" panose="030F0702030302020204" pitchFamily="66" charset="0"/>
              </a:rPr>
              <a:t>. Varje </a:t>
            </a:r>
            <a:r>
              <a:rPr lang="sv-SE" sz="2400" dirty="0">
                <a:latin typeface="Comic Sans MS" panose="030F0702030302020204" pitchFamily="66" charset="0"/>
              </a:rPr>
              <a:t>flaska innehåller 750 milliliter</a:t>
            </a:r>
            <a:r>
              <a:rPr lang="sv-SE" sz="2400" dirty="0" smtClean="0">
                <a:latin typeface="Comic Sans MS" panose="030F0702030302020204" pitchFamily="66" charset="0"/>
              </a:rPr>
              <a:t>. Fråga: Hur </a:t>
            </a:r>
            <a:r>
              <a:rPr lang="sv-SE" sz="2400" dirty="0">
                <a:latin typeface="Comic Sans MS" panose="030F0702030302020204" pitchFamily="66" charset="0"/>
              </a:rPr>
              <a:t>många liter saft har de totalt?(Glöm inte att omvandla till rätt enhet</a:t>
            </a:r>
            <a:r>
              <a:rPr lang="sv-SE" sz="2400" dirty="0" smtClean="0">
                <a:latin typeface="Comic Sans MS" panose="030F0702030302020204" pitchFamily="66" charset="0"/>
              </a:rPr>
              <a:t>!)</a:t>
            </a:r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0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492735" y="314244"/>
            <a:ext cx="9326214" cy="1048943"/>
          </a:xfrm>
        </p:spPr>
        <p:txBody>
          <a:bodyPr>
            <a:noAutofit/>
          </a:bodyPr>
          <a:lstStyle/>
          <a:p>
            <a:r>
              <a:rPr lang="sv-SE" sz="4200" b="1" i="1" dirty="0">
                <a:solidFill>
                  <a:srgbClr val="7A0820"/>
                </a:solidFill>
                <a:latin typeface="Comic Sans MS" panose="030F0702030302020204" pitchFamily="66" charset="0"/>
              </a:rPr>
              <a:t>Linus och Mira i Minions-världen: Volymjakten!</a:t>
            </a:r>
            <a:endParaRPr lang="sv-SE" sz="4200" b="1" i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69939" y="2841755"/>
            <a:ext cx="2190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Volym</a:t>
            </a:r>
            <a:endParaRPr lang="sv-SE" sz="2000" b="1" dirty="0" smtClean="0">
              <a:solidFill>
                <a:srgbClr val="7A082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Liter</a:t>
            </a:r>
            <a:endParaRPr lang="sv-SE" sz="2000" b="1" dirty="0" smtClean="0">
              <a:solidFill>
                <a:srgbClr val="7A082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Centiliter</a:t>
            </a:r>
            <a:endParaRPr lang="sv-SE" sz="2000" b="1" dirty="0" smtClean="0">
              <a:solidFill>
                <a:srgbClr val="7A082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Deciliter</a:t>
            </a:r>
            <a:endParaRPr lang="sv-SE" sz="2000" b="1" dirty="0" smtClean="0">
              <a:solidFill>
                <a:srgbClr val="7A0820"/>
              </a:solidFill>
              <a:latin typeface="Comic Sans MS" panose="030F0702030302020204" pitchFamily="66" charset="0"/>
            </a:endParaRP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Milliliter</a:t>
            </a:r>
            <a:endParaRPr lang="sv-SE" sz="2000" b="1" dirty="0" smtClean="0">
              <a:solidFill>
                <a:srgbClr val="7A0820"/>
              </a:solidFill>
              <a:latin typeface="Comic Sans MS" panose="030F0702030302020204" pitchFamily="66" charset="0"/>
            </a:endParaRP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128494" cy="212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N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54" y="2254124"/>
            <a:ext cx="9676013" cy="450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807419" y="277934"/>
            <a:ext cx="379060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>
                <a:latin typeface="Comic Sans MS" panose="030F0702030302020204" pitchFamily="66" charset="0"/>
              </a:rPr>
              <a:t>En dag när Linus och Mira satt i klassrummet och jobbade med matte, blinkade plötsligt smartboarden till. </a:t>
            </a:r>
            <a:endParaRPr lang="sv-SE" sz="2600" dirty="0" smtClean="0">
              <a:latin typeface="Comic Sans MS" panose="030F0702030302020204" pitchFamily="66" charset="0"/>
            </a:endParaRPr>
          </a:p>
          <a:p>
            <a:endParaRPr lang="sv-SE" sz="2600" dirty="0">
              <a:latin typeface="Comic Sans MS" panose="030F0702030302020204" pitchFamily="66" charset="0"/>
            </a:endParaRPr>
          </a:p>
          <a:p>
            <a:r>
              <a:rPr lang="sv-SE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Vill </a:t>
            </a:r>
            <a:r>
              <a:rPr lang="sv-SE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ni följa med på ett volymäventyr</a:t>
            </a:r>
            <a:r>
              <a:rPr lang="sv-SE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?</a:t>
            </a:r>
            <a:r>
              <a:rPr lang="sv-SE" sz="2600" dirty="0" smtClean="0">
                <a:latin typeface="Comic Sans MS" panose="030F0702030302020204" pitchFamily="66" charset="0"/>
              </a:rPr>
              <a:t> - stod </a:t>
            </a:r>
            <a:r>
              <a:rPr lang="sv-SE" sz="2600" dirty="0">
                <a:latin typeface="Comic Sans MS" panose="030F0702030302020204" pitchFamily="66" charset="0"/>
              </a:rPr>
              <a:t>det på skärmen. </a:t>
            </a:r>
            <a:endParaRPr lang="sv-SE" sz="2600" dirty="0" smtClean="0">
              <a:latin typeface="Comic Sans MS" panose="030F0702030302020204" pitchFamily="66" charset="0"/>
            </a:endParaRPr>
          </a:p>
          <a:p>
            <a:endParaRPr lang="sv-SE" sz="2600" dirty="0">
              <a:latin typeface="Comic Sans MS" panose="030F0702030302020204" pitchFamily="66" charset="0"/>
            </a:endParaRPr>
          </a:p>
          <a:p>
            <a:r>
              <a:rPr lang="sv-SE" sz="2600" dirty="0" smtClean="0">
                <a:latin typeface="Comic Sans MS" panose="030F0702030302020204" pitchFamily="66" charset="0"/>
              </a:rPr>
              <a:t>Innan </a:t>
            </a:r>
            <a:r>
              <a:rPr lang="sv-SE" sz="2600" dirty="0">
                <a:latin typeface="Comic Sans MS" panose="030F0702030302020204" pitchFamily="66" charset="0"/>
              </a:rPr>
              <a:t>de hann svara sögs de in i skärmen – och </a:t>
            </a:r>
            <a:r>
              <a:rPr lang="sv-SE" sz="3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PLOPP! </a:t>
            </a:r>
            <a:r>
              <a:rPr lang="sv-SE" sz="2600" dirty="0">
                <a:latin typeface="Comic Sans MS" panose="030F0702030302020204" pitchFamily="66" charset="0"/>
              </a:rPr>
              <a:t>– de landade mitt i Minions-världen.</a:t>
            </a:r>
            <a:endParaRPr lang="sv-SE" sz="2600" dirty="0">
              <a:latin typeface="Comic Sans MS" panose="030F0702030302020204" pitchFamily="66" charset="0"/>
            </a:endParaRPr>
          </a:p>
          <a:p>
            <a:endParaRPr lang="sv-SE" sz="2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Minion Land | Universal Beijing Reso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14569"/>
          <a:stretch/>
        </p:blipFill>
        <p:spPr bwMode="auto">
          <a:xfrm>
            <a:off x="5287615" y="930303"/>
            <a:ext cx="6119750" cy="508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293845" y="231911"/>
            <a:ext cx="67400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Comic Sans MS" panose="030F0702030302020204" pitchFamily="66" charset="0"/>
              </a:rPr>
              <a:t>Runt omkring dem sprang små gula Minions med förpackningar, flaskor och hinkar. Professor Minion förklarade</a:t>
            </a:r>
            <a:r>
              <a:rPr lang="sv-SE" sz="24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400" dirty="0">
              <a:latin typeface="Comic Sans MS" panose="030F0702030302020204" pitchFamily="66" charset="0"/>
            </a:endParaRPr>
          </a:p>
          <a:p>
            <a:r>
              <a:rPr lang="sv-SE" sz="2400" dirty="0">
                <a:latin typeface="Comic Sans MS" panose="030F0702030302020204" pitchFamily="66" charset="0"/>
              </a:rPr>
              <a:t>– Vår Volymo-Maskin har gått sönder! Om </a:t>
            </a:r>
            <a:endParaRPr lang="sv-SE" sz="2400" dirty="0" smtClean="0">
              <a:latin typeface="Comic Sans MS" panose="030F0702030302020204" pitchFamily="66" charset="0"/>
            </a:endParaRPr>
          </a:p>
          <a:p>
            <a:r>
              <a:rPr lang="sv-SE" sz="2400" dirty="0" smtClean="0">
                <a:latin typeface="Comic Sans MS" panose="030F0702030302020204" pitchFamily="66" charset="0"/>
              </a:rPr>
              <a:t>ni </a:t>
            </a:r>
            <a:r>
              <a:rPr lang="sv-SE" sz="2400" dirty="0">
                <a:latin typeface="Comic Sans MS" panose="030F0702030302020204" pitchFamily="66" charset="0"/>
              </a:rPr>
              <a:t>hjälper oss lösa fem volymproblem kan vi skicka hem er igen!</a:t>
            </a:r>
          </a:p>
          <a:p>
            <a:endParaRPr lang="sv-SE" dirty="0">
              <a:latin typeface="Comic Sans MS" panose="030F0702030302020204" pitchFamily="66" charset="0"/>
            </a:endParaRPr>
          </a:p>
          <a:p>
            <a:endParaRPr lang="sv-SE" dirty="0">
              <a:latin typeface="Comic Sans MS" panose="030F0702030302020204" pitchFamily="66" charset="0"/>
            </a:endParaRPr>
          </a:p>
          <a:p>
            <a:endParaRPr lang="sv-SE" dirty="0">
              <a:latin typeface="Comic Sans MS" panose="030F0702030302020204" pitchFamily="66" charset="0"/>
            </a:endParaRPr>
          </a:p>
          <a:p>
            <a:endParaRPr lang="sv-SE" dirty="0">
              <a:latin typeface="Comic Sans MS" panose="030F0702030302020204" pitchFamily="66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293845" y="286728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400" dirty="0" smtClean="0">
                <a:latin typeface="Comic Sans MS" panose="030F0702030302020204" pitchFamily="66" charset="0"/>
              </a:rPr>
              <a:t>Linus och Mira såg på varandra och log. </a:t>
            </a:r>
          </a:p>
          <a:p>
            <a:endParaRPr lang="sv-SE" sz="2400" dirty="0" smtClean="0">
              <a:latin typeface="Comic Sans MS" panose="030F0702030302020204" pitchFamily="66" charset="0"/>
            </a:endParaRPr>
          </a:p>
          <a:p>
            <a:r>
              <a:rPr lang="sv-SE" sz="2400" dirty="0" smtClean="0">
                <a:latin typeface="Comic Sans MS" panose="030F0702030302020204" pitchFamily="66" charset="0"/>
              </a:rPr>
              <a:t>Vilken tur att de precis hade lärt sig om att omvandla </a:t>
            </a:r>
            <a:r>
              <a:rPr lang="sv-SE" sz="2400" dirty="0" smtClean="0">
                <a:latin typeface="Comic Sans MS" panose="030F0702030302020204" pitchFamily="66" charset="0"/>
              </a:rPr>
              <a:t>volym</a:t>
            </a:r>
            <a:r>
              <a:rPr lang="sv-SE" sz="2400" dirty="0" smtClean="0">
                <a:latin typeface="Comic Sans MS" panose="030F0702030302020204" pitchFamily="66" charset="0"/>
              </a:rPr>
              <a:t>enheter </a:t>
            </a:r>
            <a:r>
              <a:rPr lang="sv-SE" sz="2400" dirty="0" smtClean="0">
                <a:latin typeface="Comic Sans MS" panose="030F0702030302020204" pitchFamily="66" charset="0"/>
              </a:rPr>
              <a:t>i skolan</a:t>
            </a:r>
            <a:r>
              <a:rPr lang="sv-SE" sz="2400" dirty="0" smtClean="0">
                <a:latin typeface="Comic Sans MS" panose="030F0702030302020204" pitchFamily="66" charset="0"/>
              </a:rPr>
              <a:t>!</a:t>
            </a:r>
            <a:endParaRPr lang="sv-SE" sz="2400" dirty="0" smtClean="0">
              <a:latin typeface="Comic Sans MS" panose="030F0702030302020204" pitchFamily="66" charset="0"/>
            </a:endParaRPr>
          </a:p>
          <a:p>
            <a:r>
              <a:rPr lang="sv-SE" sz="2400" dirty="0" smtClean="0">
                <a:latin typeface="Comic Sans MS" panose="030F0702030302020204" pitchFamily="66" charset="0"/>
              </a:rPr>
              <a:t>Och vilken tur ni är som kan hjälpa dem också!</a:t>
            </a:r>
            <a:endParaRPr lang="sv-SE" sz="24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Genererade 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9" y="231911"/>
            <a:ext cx="4330088" cy="649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nererade bil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b="45389"/>
          <a:stretch/>
        </p:blipFill>
        <p:spPr bwMode="auto">
          <a:xfrm>
            <a:off x="6472361" y="4980165"/>
            <a:ext cx="4146891" cy="167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714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383725"/>
            <a:ext cx="551210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🔍 UTMANING 1: Bananasmoothie-blandaren</a:t>
            </a:r>
          </a:p>
          <a:p>
            <a:endParaRPr lang="sv-SE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Vi måste blanda 3 liter banansmoothie. Men vi har bara </a:t>
            </a:r>
            <a:r>
              <a:rPr lang="sv-SE" sz="2200" dirty="0" smtClean="0">
                <a:latin typeface="Comic Sans MS" panose="030F0702030302020204" pitchFamily="66" charset="0"/>
              </a:rPr>
              <a:t>flaskor </a:t>
            </a:r>
            <a:r>
              <a:rPr lang="sv-SE" sz="2200" dirty="0">
                <a:latin typeface="Comic Sans MS" panose="030F0702030302020204" pitchFamily="66" charset="0"/>
              </a:rPr>
              <a:t>som rymmer 5 deciliter. Hur många </a:t>
            </a:r>
            <a:r>
              <a:rPr lang="sv-SE" sz="2200" dirty="0" smtClean="0">
                <a:latin typeface="Comic Sans MS" panose="030F0702030302020204" pitchFamily="66" charset="0"/>
              </a:rPr>
              <a:t>flaskor </a:t>
            </a:r>
            <a:r>
              <a:rPr lang="sv-SE" sz="2200" dirty="0">
                <a:latin typeface="Comic Sans MS" panose="030F0702030302020204" pitchFamily="66" charset="0"/>
              </a:rPr>
              <a:t>behöver vi?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Mira </a:t>
            </a:r>
            <a:r>
              <a:rPr lang="sv-SE" sz="2200" dirty="0">
                <a:latin typeface="Comic Sans MS" panose="030F0702030302020204" pitchFamily="66" charset="0"/>
              </a:rPr>
              <a:t>tänker: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 liter = 10 dl → 3 liter = 30 dl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30 dl ÷ 5 dl = 6 </a:t>
            </a:r>
            <a:r>
              <a:rPr lang="sv-SE" sz="2200" dirty="0" smtClean="0">
                <a:latin typeface="Comic Sans MS" panose="030F0702030302020204" pitchFamily="66" charset="0"/>
              </a:rPr>
              <a:t>flaskor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Vi behöver 6 </a:t>
            </a:r>
            <a:r>
              <a:rPr lang="sv-SE" sz="2200" dirty="0" smtClean="0">
                <a:latin typeface="Comic Sans MS" panose="030F0702030302020204" pitchFamily="66" charset="0"/>
              </a:rPr>
              <a:t>flaskor</a:t>
            </a:r>
            <a:r>
              <a:rPr lang="sv-SE" sz="2200" dirty="0">
                <a:latin typeface="Comic Sans MS" panose="030F0702030302020204" pitchFamily="66" charset="0"/>
              </a:rPr>
              <a:t>! säger hon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Korrekt! jublar Minionsen och mixern </a:t>
            </a:r>
            <a:r>
              <a:rPr lang="sv-SE" sz="2200" dirty="0" smtClean="0">
                <a:latin typeface="Comic Sans MS" panose="030F0702030302020204" pitchFamily="66" charset="0"/>
              </a:rPr>
              <a:t>snurrar </a:t>
            </a:r>
            <a:r>
              <a:rPr lang="sv-SE" sz="2200" dirty="0">
                <a:latin typeface="Comic Sans MS" panose="030F0702030302020204" pitchFamily="66" charset="0"/>
              </a:rPr>
              <a:t>igång! 🍌</a:t>
            </a:r>
          </a:p>
          <a:p>
            <a:endParaRPr lang="sv-SE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Vi måste blanda 3 liter banansmoothie. Men vi har bara flaskor som rymmer 5 deciliter. Hur många flaskor behöver vi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3"/>
          <a:stretch/>
        </p:blipFill>
        <p:spPr bwMode="auto">
          <a:xfrm>
            <a:off x="5856660" y="508883"/>
            <a:ext cx="6093655" cy="308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37" y="3863878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096000" cy="39395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🔍 UTMANING 2: Bubbelvätskan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och Professor Minion stod framför den stora bubbelmaskinen i laboratoriet. På golvet stod en flaska med 700 milliliter bubbelvätska som de precis blandat klart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Vi har 700 milliliter bubbelvätska, men maskinen behöver vätskan i centiliter, sa Linus och kliade sig i huvudet.– Hur mycket är det i cl?</a:t>
            </a:r>
            <a:endParaRPr lang="sv-SE" sz="2200" dirty="0"/>
          </a:p>
        </p:txBody>
      </p:sp>
      <p:sp>
        <p:nvSpPr>
          <p:cNvPr id="5" name="Rektangel 4"/>
          <p:cNvSpPr/>
          <p:nvPr/>
        </p:nvSpPr>
        <p:spPr>
          <a:xfrm>
            <a:off x="6536120" y="1712620"/>
            <a:ext cx="52505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Linus räknar: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 cl = 10 ml → 700 ml ÷ 10 = 70 cl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Det blir 70 cl! säger Linus.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Splendid! säger Professor Minion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8" y="4108772"/>
            <a:ext cx="4587717" cy="260935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95" y="3954798"/>
            <a:ext cx="5332736" cy="27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40668" y="175305"/>
            <a:ext cx="6096000" cy="66479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🔍 UTMANING 3: Volymfällan </a:t>
            </a:r>
            <a:endParaRPr lang="sv-SE" sz="2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Mira, Linus och Minionerna kliver </a:t>
            </a:r>
            <a:r>
              <a:rPr lang="sv-SE" sz="2200" dirty="0">
                <a:latin typeface="Comic Sans MS" panose="030F0702030302020204" pitchFamily="66" charset="0"/>
              </a:rPr>
              <a:t>in i ett mystiskt rum. Golvet är täckt av flaskor i alla möjliga former och färger. På väggen blinkar en skylt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"</a:t>
            </a:r>
            <a:r>
              <a:rPr lang="sv-SE" sz="2200" dirty="0">
                <a:latin typeface="Comic Sans MS" panose="030F0702030302020204" pitchFamily="66" charset="0"/>
              </a:rPr>
              <a:t>För att komma vidare måste ni hitta flaskan som rymmer exakt 1 liter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Nedanför </a:t>
            </a:r>
            <a:r>
              <a:rPr lang="sv-SE" sz="2200" dirty="0">
                <a:latin typeface="Comic Sans MS" panose="030F0702030302020204" pitchFamily="66" charset="0"/>
              </a:rPr>
              <a:t>skylten står fyra alternativ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pPr marL="457200" indent="-457200">
              <a:buAutoNum type="alphaUcParenR"/>
            </a:pPr>
            <a:r>
              <a:rPr lang="sv-SE" sz="2200" dirty="0" smtClean="0">
                <a:latin typeface="Comic Sans MS" panose="030F0702030302020204" pitchFamily="66" charset="0"/>
              </a:rPr>
              <a:t>100 cl</a:t>
            </a:r>
          </a:p>
          <a:p>
            <a:pPr marL="457200" indent="-457200">
              <a:buAutoNum type="alphaUcParenR"/>
            </a:pPr>
            <a:r>
              <a:rPr lang="sv-SE" sz="2200" dirty="0" smtClean="0">
                <a:latin typeface="Comic Sans MS" panose="030F0702030302020204" pitchFamily="66" charset="0"/>
              </a:rPr>
              <a:t>10 dl</a:t>
            </a:r>
          </a:p>
          <a:p>
            <a:pPr marL="457200" indent="-457200">
              <a:buAutoNum type="alphaUcParenR"/>
            </a:pPr>
            <a:r>
              <a:rPr lang="sv-SE" sz="2200" dirty="0" smtClean="0">
                <a:latin typeface="Comic Sans MS" panose="030F0702030302020204" pitchFamily="66" charset="0"/>
              </a:rPr>
              <a:t>1000 ml</a:t>
            </a:r>
          </a:p>
          <a:p>
            <a:pPr marL="457200" indent="-457200">
              <a:buAutoNum type="alphaUcParenR"/>
            </a:pPr>
            <a:r>
              <a:rPr lang="sv-SE" sz="2200" dirty="0" smtClean="0">
                <a:latin typeface="Comic Sans MS" panose="030F0702030302020204" pitchFamily="66" charset="0"/>
              </a:rPr>
              <a:t>Alla ovan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Mira </a:t>
            </a:r>
            <a:r>
              <a:rPr lang="sv-SE" sz="2200" dirty="0">
                <a:latin typeface="Comic Sans MS" panose="030F0702030302020204" pitchFamily="66" charset="0"/>
              </a:rPr>
              <a:t>kisar mot flaskorna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Hmm, det här är en luring</a:t>
            </a:r>
            <a:r>
              <a:rPr lang="sv-SE" sz="2200" dirty="0" smtClean="0">
                <a:latin typeface="Comic Sans MS" panose="030F0702030302020204" pitchFamily="66" charset="0"/>
              </a:rPr>
              <a:t>...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fnissar.– Fast... det är ju inte så svårt egentligen</a:t>
            </a:r>
            <a:r>
              <a:rPr lang="sv-SE" sz="2200" dirty="0" smtClean="0">
                <a:latin typeface="Comic Sans MS" panose="030F0702030302020204" pitchFamily="66" charset="0"/>
              </a:rPr>
              <a:t>! Mira </a:t>
            </a:r>
            <a:r>
              <a:rPr lang="sv-SE" sz="2200" dirty="0">
                <a:latin typeface="Comic Sans MS" panose="030F0702030302020204" pitchFamily="66" charset="0"/>
              </a:rPr>
              <a:t>nickar med ett leende.– Vi har ju lärt oss detta! </a:t>
            </a:r>
            <a:endParaRPr lang="sv-SE" sz="2200" dirty="0"/>
          </a:p>
        </p:txBody>
      </p:sp>
      <p:sp>
        <p:nvSpPr>
          <p:cNvPr id="6" name="textruta 5"/>
          <p:cNvSpPr txBox="1"/>
          <p:nvPr/>
        </p:nvSpPr>
        <p:spPr>
          <a:xfrm>
            <a:off x="6452438" y="3355353"/>
            <a:ext cx="55944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1 liter är samma sak som 10 deciliter, 100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centiliter </a:t>
            </a:r>
            <a:r>
              <a:rPr lang="sv-SE" sz="2200" dirty="0">
                <a:latin typeface="Comic Sans MS" panose="030F0702030302020204" pitchFamily="66" charset="0"/>
              </a:rPr>
              <a:t>och 1000 milliliter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Det rätta svaret är alltså... D) Alla ovan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Minionerna </a:t>
            </a:r>
            <a:r>
              <a:rPr lang="sv-SE" sz="2200" dirty="0">
                <a:latin typeface="Comic Sans MS" panose="030F0702030302020204" pitchFamily="66" charset="0"/>
              </a:rPr>
              <a:t>gör ett glädjeskutt och skrattar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 err="1">
                <a:latin typeface="Comic Sans MS" panose="030F0702030302020204" pitchFamily="66" charset="0"/>
              </a:rPr>
              <a:t>Hehe</a:t>
            </a:r>
            <a:r>
              <a:rPr lang="sv-SE" sz="2200" dirty="0">
                <a:latin typeface="Comic Sans MS" panose="030F0702030302020204" pitchFamily="66" charset="0"/>
              </a:rPr>
              <a:t>, klurigt va? Men ni gick inte i volymfällan! 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✅</a:t>
            </a:r>
            <a:r>
              <a:rPr lang="sv-SE" sz="2200" dirty="0">
                <a:latin typeface="Comic Sans MS" panose="030F0702030302020204" pitchFamily="66" charset="0"/>
              </a:rPr>
              <a:t>Plötsligt öppnas en hemlig dörr i väggen – </a:t>
            </a:r>
            <a:r>
              <a:rPr lang="sv-SE" sz="2200" dirty="0" smtClean="0">
                <a:latin typeface="Comic Sans MS" panose="030F0702030302020204" pitchFamily="66" charset="0"/>
              </a:rPr>
              <a:t>nästa </a:t>
            </a:r>
            <a:r>
              <a:rPr lang="sv-SE" sz="2200" dirty="0">
                <a:latin typeface="Comic Sans MS" panose="030F0702030302020204" pitchFamily="66" charset="0"/>
              </a:rPr>
              <a:t>utmaning väntar!</a:t>
            </a:r>
            <a:endParaRPr lang="sv-SE" sz="2200" dirty="0"/>
          </a:p>
          <a:p>
            <a:endParaRPr lang="sv-SE" sz="2000" dirty="0"/>
          </a:p>
        </p:txBody>
      </p:sp>
      <p:pic>
        <p:nvPicPr>
          <p:cNvPr id="6146" name="Picture 2" descr="ta bort kommentarer av barnen och ta bort skyltet Weve learned early ary h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75" y="175305"/>
            <a:ext cx="5356225" cy="302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17019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🔍 UTMANING 4: Den läckande ballongen </a:t>
            </a:r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🎈</a:t>
            </a:r>
            <a:r>
              <a:rPr lang="sv-SE" sz="2200" dirty="0">
                <a:latin typeface="Comic Sans MS" panose="030F0702030302020204" pitchFamily="66" charset="0"/>
              </a:rPr>
              <a:t>Plötsligt hörs ett pysande ljud...– </a:t>
            </a:r>
            <a:r>
              <a:rPr lang="sv-SE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PSSSSSS!</a:t>
            </a:r>
            <a:r>
              <a:rPr lang="sv-SE" sz="2200" dirty="0">
                <a:latin typeface="Comic Sans MS" panose="030F0702030302020204" pitchFamily="66" charset="0"/>
              </a:rPr>
              <a:t>–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Å </a:t>
            </a:r>
            <a:r>
              <a:rPr lang="sv-SE" sz="2200" dirty="0">
                <a:latin typeface="Comic Sans MS" panose="030F0702030302020204" pitchFamily="66" charset="0"/>
              </a:rPr>
              <a:t>nej! ropar Minionerna. Ballongen läcker</a:t>
            </a:r>
            <a:r>
              <a:rPr lang="sv-SE" sz="2200" dirty="0" smtClean="0">
                <a:latin typeface="Comic Sans MS" panose="030F0702030302020204" pitchFamily="66" charset="0"/>
              </a:rPr>
              <a:t>! De </a:t>
            </a:r>
            <a:r>
              <a:rPr lang="sv-SE" sz="2200" dirty="0">
                <a:latin typeface="Comic Sans MS" panose="030F0702030302020204" pitchFamily="66" charset="0"/>
              </a:rPr>
              <a:t>ser att den stora festballongen sakta blir mindre. Något måste göras – men först måste de ta reda på hur mycket vätska som </a:t>
            </a:r>
            <a:r>
              <a:rPr lang="sv-SE" sz="2200" dirty="0" smtClean="0">
                <a:latin typeface="Comic Sans MS" panose="030F0702030302020204" pitchFamily="66" charset="0"/>
              </a:rPr>
              <a:t>försvinner</a:t>
            </a:r>
            <a:r>
              <a:rPr lang="sv-SE" sz="2200" dirty="0">
                <a:latin typeface="Comic Sans MS" panose="030F0702030302020204" pitchFamily="66" charset="0"/>
              </a:rPr>
              <a:t>.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En Minion tar fram ett måttglas och undersöker saken noggrant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Ballongen tappar 150 milliliter varje timme, säger han bekymrat</a:t>
            </a:r>
            <a:r>
              <a:rPr lang="sv-SE" sz="2200" dirty="0" smtClean="0">
                <a:latin typeface="Comic Sans MS" panose="030F0702030302020204" pitchFamily="66" charset="0"/>
              </a:rPr>
              <a:t>. Då </a:t>
            </a:r>
            <a:r>
              <a:rPr lang="sv-SE" sz="2200" dirty="0">
                <a:latin typeface="Comic Sans MS" panose="030F0702030302020204" pitchFamily="66" charset="0"/>
              </a:rPr>
              <a:t>kliver Linus fram med sin </a:t>
            </a:r>
            <a:r>
              <a:rPr lang="sv-SE" sz="2200" dirty="0" smtClean="0">
                <a:latin typeface="Comic Sans MS" panose="030F0702030302020204" pitchFamily="66" charset="0"/>
              </a:rPr>
              <a:t>mattehjärna</a:t>
            </a:r>
            <a:r>
              <a:rPr lang="sv-SE" sz="2200" dirty="0">
                <a:latin typeface="Comic Sans MS" panose="030F0702030302020204" pitchFamily="66" charset="0"/>
              </a:rPr>
              <a:t>.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Linus funderar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Hmm… Vi behöver veta hur mycket det är i centiliter, eftersom tejpen vi ska använda bara funkar om vi vet rätt enhet.</a:t>
            </a:r>
            <a:endParaRPr lang="sv-SE" sz="2200" dirty="0"/>
          </a:p>
        </p:txBody>
      </p:sp>
      <p:sp>
        <p:nvSpPr>
          <p:cNvPr id="3" name="Rektangel 2"/>
          <p:cNvSpPr/>
          <p:nvPr/>
        </p:nvSpPr>
        <p:spPr>
          <a:xfrm>
            <a:off x="6528263" y="4653566"/>
            <a:ext cx="56637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>
                <a:latin typeface="Comic Sans MS" panose="030F0702030302020204" pitchFamily="66" charset="0"/>
              </a:rPr>
              <a:t>Han räknar: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150</a:t>
            </a:r>
            <a:r>
              <a:rPr lang="sv-SE" sz="2000" dirty="0">
                <a:latin typeface="Comic Sans MS" panose="030F0702030302020204" pitchFamily="66" charset="0"/>
              </a:rPr>
              <a:t> ml÷10=15 cl150ml÷10=15cl– Det är 15 centiliter! ropar Linus stolt.🎉 </a:t>
            </a:r>
            <a:endParaRPr lang="sv-SE" sz="2000" dirty="0" smtClean="0">
              <a:latin typeface="Comic Sans MS" panose="030F0702030302020204" pitchFamily="66" charset="0"/>
            </a:endParaRPr>
          </a:p>
          <a:p>
            <a:r>
              <a:rPr lang="sv-SE" sz="2000" dirty="0" smtClean="0">
                <a:latin typeface="Comic Sans MS" panose="030F0702030302020204" pitchFamily="66" charset="0"/>
              </a:rPr>
              <a:t>– </a:t>
            </a:r>
            <a:r>
              <a:rPr lang="sv-SE" sz="2000" dirty="0">
                <a:latin typeface="Comic Sans MS" panose="030F0702030302020204" pitchFamily="66" charset="0"/>
              </a:rPr>
              <a:t>Bra jobbat! säger Minionerna i kör och sätter genast på ett stort plåster av supertejp</a:t>
            </a:r>
            <a:r>
              <a:rPr lang="sv-SE" sz="2000" dirty="0" smtClean="0">
                <a:latin typeface="Comic Sans MS" panose="030F0702030302020204" pitchFamily="66" charset="0"/>
              </a:rPr>
              <a:t>. Ballongen </a:t>
            </a:r>
            <a:r>
              <a:rPr lang="sv-SE" sz="2000" dirty="0">
                <a:latin typeface="Comic Sans MS" panose="030F0702030302020204" pitchFamily="66" charset="0"/>
              </a:rPr>
              <a:t>slutar pysa, och festen kan fortsätta!</a:t>
            </a:r>
            <a:endParaRPr lang="sv-SE" sz="20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Genererade 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09" y="132972"/>
            <a:ext cx="4577292" cy="457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9909" y="0"/>
            <a:ext cx="600086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🔍 UTMANING 5: Superdrycken 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och Mira står framför en gigantisk maskin mitt i Volymo-landet. Maskinen är full av lampor, rör och mystiska knappar. På en piedestal står en skimrande flaska märkt “Superdryck – 2,5 liter</a:t>
            </a:r>
            <a:r>
              <a:rPr lang="sv-SE" sz="2200" dirty="0" smtClean="0">
                <a:latin typeface="Comic Sans MS" panose="030F0702030302020204" pitchFamily="66" charset="0"/>
              </a:rPr>
              <a:t>”.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Vi måste starta Volymo-maskinen för att kunna ta oss hem! säger Mira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Men den tar bara milliliter, inte liter... Vad gör vi nu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Mira </a:t>
            </a:r>
            <a:r>
              <a:rPr lang="sv-SE" sz="2200" dirty="0">
                <a:latin typeface="Comic Sans MS" panose="030F0702030302020204" pitchFamily="66" charset="0"/>
              </a:rPr>
              <a:t>tänker efter, knäpper med fingrarna och säger:– Aha! Jag vet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 liter är 1000 milliliter. Då blir det:2,5 × 1000 = 2500 milliliter!– 2500 milliliter! ropar Mira stolt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YES! skriker Minionerna i kör och börjar dansa. 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365018" y="5377236"/>
            <a:ext cx="56637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Volymo-maskinen </a:t>
            </a:r>
            <a:r>
              <a:rPr lang="sv-SE" sz="2200" dirty="0">
                <a:latin typeface="Comic Sans MS" panose="030F0702030302020204" pitchFamily="66" charset="0"/>
              </a:rPr>
              <a:t>fungerar igen</a:t>
            </a:r>
            <a:r>
              <a:rPr lang="sv-SE" sz="2200" dirty="0" smtClean="0">
                <a:latin typeface="Comic Sans MS" panose="030F0702030302020204" pitchFamily="66" charset="0"/>
              </a:rPr>
              <a:t>!⚙️</a:t>
            </a:r>
            <a:r>
              <a:rPr lang="sv-SE" sz="2200" dirty="0">
                <a:latin typeface="Comic Sans MS" panose="030F0702030302020204" pitchFamily="66" charset="0"/>
              </a:rPr>
              <a:t>Maskinen börjar surra, skaka och lysa. En stark virvelvind blåser upp och med ett PLOPP! försvinner Linus och Mira.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Genererade 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75" y="174957"/>
            <a:ext cx="5102225" cy="51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26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20740</TotalTime>
  <Words>985</Words>
  <Application>Microsoft Office PowerPoint</Application>
  <PresentationFormat>Bredbild</PresentationFormat>
  <Paragraphs>112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Chiller</vt:lpstr>
      <vt:lpstr>Comic Sans MS</vt:lpstr>
      <vt:lpstr>Lucida Bright</vt:lpstr>
      <vt:lpstr>Office-tema</vt:lpstr>
      <vt:lpstr>PowerPoint-presentation</vt:lpstr>
      <vt:lpstr>Linus och Mira i Minions-världen: Volymjakten!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405</cp:revision>
  <dcterms:created xsi:type="dcterms:W3CDTF">2024-08-25T10:58:17Z</dcterms:created>
  <dcterms:modified xsi:type="dcterms:W3CDTF">2025-05-11T15:28:10Z</dcterms:modified>
</cp:coreProperties>
</file>