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72" r:id="rId5"/>
    <p:sldId id="277" r:id="rId6"/>
    <p:sldId id="278" r:id="rId7"/>
    <p:sldId id="281" r:id="rId8"/>
    <p:sldId id="269" r:id="rId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8F97"/>
    <a:srgbClr val="E480CF"/>
    <a:srgbClr val="7A0820"/>
    <a:srgbClr val="BA88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96" autoAdjust="0"/>
  </p:normalViewPr>
  <p:slideViewPr>
    <p:cSldViewPr snapToGrid="0">
      <p:cViewPr varScale="1">
        <p:scale>
          <a:sx n="80" d="100"/>
          <a:sy n="80" d="100"/>
        </p:scale>
        <p:origin x="1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2025-07-21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3389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2025-07-21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7044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2025-07-21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377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2025-07-21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8414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2025-07-21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049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2025-07-21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003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2025-07-21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8157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2025-07-21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4644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2025-07-21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249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2025-07-21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8033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2025-07-21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4902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FC340-0FE6-4DB7-A01C-827D6DDB13C4}" type="datetimeFigureOut">
              <a:rPr lang="sv-SE" smtClean="0"/>
              <a:t>2025-07-21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711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427678" y="125630"/>
            <a:ext cx="9974910" cy="2586901"/>
          </a:xfrm>
        </p:spPr>
        <p:txBody>
          <a:bodyPr>
            <a:noAutofit/>
          </a:bodyPr>
          <a:lstStyle/>
          <a:p>
            <a:r>
              <a:rPr lang="sv-SE" b="1" i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Matteäventyret </a:t>
            </a:r>
            <a:r>
              <a:rPr lang="sv-SE" b="1" i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 Grow a Garden – Bråkens Trädgård</a:t>
            </a:r>
          </a:p>
        </p:txBody>
      </p:sp>
      <p:sp>
        <p:nvSpPr>
          <p:cNvPr id="4" name="textruta 3"/>
          <p:cNvSpPr txBox="1"/>
          <p:nvPr/>
        </p:nvSpPr>
        <p:spPr>
          <a:xfrm>
            <a:off x="361393" y="3423646"/>
            <a:ext cx="219097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Täljare</a:t>
            </a:r>
          </a:p>
          <a:p>
            <a:r>
              <a:rPr lang="sv-SE" sz="24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Nämnare</a:t>
            </a:r>
          </a:p>
          <a:p>
            <a:r>
              <a:rPr lang="sv-SE" sz="24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Bråkstreck</a:t>
            </a:r>
          </a:p>
          <a:p>
            <a:r>
              <a:rPr lang="sv-SE" sz="24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Del av helhet</a:t>
            </a:r>
          </a:p>
          <a:p>
            <a:r>
              <a:rPr lang="sv-SE" sz="24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Andel</a:t>
            </a:r>
          </a:p>
          <a:p>
            <a:r>
              <a:rPr lang="sv-SE" sz="24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Jämförelse</a:t>
            </a:r>
          </a:p>
          <a:p>
            <a:endParaRPr lang="sv-SE" sz="2000" b="1" dirty="0">
              <a:solidFill>
                <a:srgbClr val="7A082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 descr="Genererade bil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21" y="125630"/>
            <a:ext cx="2419948" cy="241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561" y="2712531"/>
            <a:ext cx="7265143" cy="4086643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-151296" y="2522946"/>
            <a:ext cx="298738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Med Linus och Mira</a:t>
            </a:r>
            <a:endParaRPr lang="sv-SE" sz="2400" b="1" i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47851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216535" y="160338"/>
            <a:ext cx="11852074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dirty="0">
                <a:latin typeface="Comic Sans MS" panose="030F0702030302020204" pitchFamily="66" charset="0"/>
              </a:rPr>
              <a:t>Det var en vanlig torsdag när Linus och Mira satt i klassrummet. Läraren visade </a:t>
            </a:r>
            <a:r>
              <a:rPr lang="sv-SE" sz="3000" dirty="0" smtClean="0">
                <a:latin typeface="Comic Sans MS" panose="030F0702030302020204" pitchFamily="66" charset="0"/>
              </a:rPr>
              <a:t>ett </a:t>
            </a:r>
            <a:r>
              <a:rPr lang="sv-SE" sz="3000" dirty="0">
                <a:latin typeface="Comic Sans MS" panose="030F0702030302020204" pitchFamily="66" charset="0"/>
              </a:rPr>
              <a:t>spel på projektorn – </a:t>
            </a:r>
            <a:r>
              <a:rPr lang="sv-SE" sz="3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Grow a </a:t>
            </a:r>
            <a:r>
              <a:rPr lang="sv-SE" sz="30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garden</a:t>
            </a:r>
            <a:r>
              <a:rPr lang="sv-SE" sz="30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3000" dirty="0">
              <a:latin typeface="Comic Sans MS" panose="030F0702030302020204" pitchFamily="66" charset="0"/>
            </a:endParaRPr>
          </a:p>
          <a:p>
            <a:r>
              <a:rPr lang="sv-SE" sz="3000" dirty="0">
                <a:latin typeface="Comic Sans MS" panose="030F0702030302020204" pitchFamily="66" charset="0"/>
              </a:rPr>
              <a:t>– Den här veckan jobbar vi med bråk och andelar, sa läraren.</a:t>
            </a:r>
          </a:p>
          <a:p>
            <a:r>
              <a:rPr lang="sv-SE" sz="3000" dirty="0">
                <a:latin typeface="Comic Sans MS" panose="030F0702030302020204" pitchFamily="66" charset="0"/>
              </a:rPr>
              <a:t>– Tryck på knappen här, så kommer ni få känna på det själva</a:t>
            </a:r>
            <a:r>
              <a:rPr lang="sv-SE" sz="3000" dirty="0" smtClean="0">
                <a:latin typeface="Comic Sans MS" panose="030F0702030302020204" pitchFamily="66" charset="0"/>
              </a:rPr>
              <a:t>...</a:t>
            </a:r>
          </a:p>
          <a:p>
            <a:endParaRPr lang="sv-SE" sz="3000" dirty="0">
              <a:latin typeface="Comic Sans MS" panose="030F0702030302020204" pitchFamily="66" charset="0"/>
            </a:endParaRPr>
          </a:p>
          <a:p>
            <a:r>
              <a:rPr lang="sv-SE" sz="3000" dirty="0">
                <a:latin typeface="Comic Sans MS" panose="030F0702030302020204" pitchFamily="66" charset="0"/>
              </a:rPr>
              <a:t>Innan de hann fråga vad hon menade:</a:t>
            </a:r>
          </a:p>
          <a:p>
            <a:r>
              <a:rPr lang="sv-SE" sz="5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💥 POFF!</a:t>
            </a:r>
          </a:p>
          <a:p>
            <a:r>
              <a:rPr lang="sv-SE" sz="3000" dirty="0">
                <a:latin typeface="Comic Sans MS" panose="030F0702030302020204" pitchFamily="66" charset="0"/>
              </a:rPr>
              <a:t>De sögs in i spelet – och landade </a:t>
            </a:r>
            <a:endParaRPr lang="sv-SE" sz="3000" dirty="0" smtClean="0">
              <a:latin typeface="Comic Sans MS" panose="030F0702030302020204" pitchFamily="66" charset="0"/>
            </a:endParaRPr>
          </a:p>
          <a:p>
            <a:r>
              <a:rPr lang="sv-SE" sz="3000" dirty="0" smtClean="0">
                <a:latin typeface="Comic Sans MS" panose="030F0702030302020204" pitchFamily="66" charset="0"/>
              </a:rPr>
              <a:t>mjukt </a:t>
            </a:r>
            <a:r>
              <a:rPr lang="sv-SE" sz="3000" dirty="0">
                <a:latin typeface="Comic Sans MS" panose="030F0702030302020204" pitchFamily="66" charset="0"/>
              </a:rPr>
              <a:t>på en grön gräsmatta full </a:t>
            </a:r>
            <a:endParaRPr lang="sv-SE" sz="3000" dirty="0" smtClean="0">
              <a:latin typeface="Comic Sans MS" panose="030F0702030302020204" pitchFamily="66" charset="0"/>
            </a:endParaRPr>
          </a:p>
          <a:p>
            <a:r>
              <a:rPr lang="sv-SE" sz="3000" dirty="0" smtClean="0">
                <a:latin typeface="Comic Sans MS" panose="030F0702030302020204" pitchFamily="66" charset="0"/>
              </a:rPr>
              <a:t>av </a:t>
            </a:r>
            <a:r>
              <a:rPr lang="sv-SE" sz="3000" dirty="0">
                <a:latin typeface="Comic Sans MS" panose="030F0702030302020204" pitchFamily="66" charset="0"/>
              </a:rPr>
              <a:t>växter, trädgårdsland och </a:t>
            </a:r>
            <a:endParaRPr lang="sv-SE" sz="3000" dirty="0" smtClean="0">
              <a:latin typeface="Comic Sans MS" panose="030F0702030302020204" pitchFamily="66" charset="0"/>
            </a:endParaRPr>
          </a:p>
          <a:p>
            <a:r>
              <a:rPr lang="sv-SE" sz="3000" dirty="0" smtClean="0">
                <a:latin typeface="Comic Sans MS" panose="030F0702030302020204" pitchFamily="66" charset="0"/>
              </a:rPr>
              <a:t>färgglada </a:t>
            </a:r>
            <a:r>
              <a:rPr lang="sv-SE" sz="3000" dirty="0">
                <a:latin typeface="Comic Sans MS" panose="030F0702030302020204" pitchFamily="66" charset="0"/>
              </a:rPr>
              <a:t>skyltar.</a:t>
            </a:r>
          </a:p>
          <a:p>
            <a:endParaRPr lang="sv-SE" sz="2600" dirty="0">
              <a:latin typeface="Comic Sans MS" panose="030F0702030302020204" pitchFamily="66" charset="0"/>
            </a:endParaRPr>
          </a:p>
        </p:txBody>
      </p:sp>
      <p:pic>
        <p:nvPicPr>
          <p:cNvPr id="3" name="Picture 2" descr="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269" y="3028561"/>
            <a:ext cx="49149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223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217336" y="73624"/>
            <a:ext cx="9535666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Uppdrag 1: Dela skörden rätt</a:t>
            </a:r>
          </a:p>
          <a:p>
            <a:endParaRPr lang="sv-SE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En </a:t>
            </a:r>
            <a:r>
              <a:rPr lang="sv-SE" sz="2200" dirty="0">
                <a:latin typeface="Comic Sans MS" panose="030F0702030302020204" pitchFamily="66" charset="0"/>
              </a:rPr>
              <a:t>stor kanin med glasögon hoppade fram.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Välkomna till Bråkens Trädgård! Jag heter Herr Kålrot, och ni ska hjälpa till att dela skörden rättvist!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Han visade en korg full med 8 morötter</a:t>
            </a:r>
            <a:r>
              <a:rPr lang="sv-SE" sz="2200" dirty="0" smtClean="0">
                <a:latin typeface="Comic Sans MS" panose="030F0702030302020204" pitchFamily="66" charset="0"/>
              </a:rPr>
              <a:t>. 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– Om ni äter 3, vilken andel av korgen har ni ätit</a:t>
            </a:r>
            <a:r>
              <a:rPr lang="sv-SE" sz="2200" dirty="0" smtClean="0">
                <a:latin typeface="Comic Sans MS" panose="030F0702030302020204" pitchFamily="66" charset="0"/>
              </a:rPr>
              <a:t>?</a:t>
            </a:r>
            <a:endParaRPr lang="sv-SE" sz="2200" dirty="0">
              <a:latin typeface="Comic Sans MS" panose="030F0702030302020204" pitchFamily="66" charset="0"/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6096000" y="3797720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Linus räknade: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Om det finns 8 morötter totalt, och vi tar 3, blir det 3/8.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Bra! sa Herr Kålrot. Täljaren är 3, nämnaren är 8, och bråkstrecket visar att det handlar om en del av en helhet.</a:t>
            </a:r>
          </a:p>
          <a:p>
            <a:r>
              <a:rPr lang="sv-SE" sz="22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✅ Uppdrag avklarat!</a:t>
            </a:r>
          </a:p>
        </p:txBody>
      </p:sp>
      <p:pic>
        <p:nvPicPr>
          <p:cNvPr id="3074" name="Picture 2" descr="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002" y="0"/>
            <a:ext cx="2375968" cy="237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ima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741" y="2855682"/>
            <a:ext cx="3941921" cy="394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5" descr="Garden Bunny | Roblox Item - Rolimon'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826" y="1687600"/>
            <a:ext cx="2320290" cy="2320290"/>
          </a:xfrm>
          <a:prstGeom prst="rect">
            <a:avLst/>
          </a:prstGeom>
        </p:spPr>
      </p:pic>
      <p:sp>
        <p:nvSpPr>
          <p:cNvPr id="14" name="textruta 13"/>
          <p:cNvSpPr txBox="1"/>
          <p:nvPr/>
        </p:nvSpPr>
        <p:spPr>
          <a:xfrm>
            <a:off x="155575" y="3898669"/>
            <a:ext cx="18211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Comic Sans MS" panose="030F0702030302020204" pitchFamily="66" charset="0"/>
              </a:rPr>
              <a:t>Så här ser kaninen ut </a:t>
            </a:r>
            <a:r>
              <a:rPr lang="sv-SE" dirty="0" smtClean="0">
                <a:latin typeface="Comic Sans MS" panose="030F0702030302020204" pitchFamily="66" charset="0"/>
              </a:rPr>
              <a:t>i  </a:t>
            </a:r>
            <a:r>
              <a:rPr lang="sv-SE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=&gt;</a:t>
            </a:r>
            <a:r>
              <a:rPr lang="sv-SE" dirty="0" smtClean="0">
                <a:latin typeface="Comic Sans MS" panose="030F0702030302020204" pitchFamily="66" charset="0"/>
              </a:rPr>
              <a:t> </a:t>
            </a:r>
            <a:r>
              <a:rPr lang="sv-SE" dirty="0">
                <a:latin typeface="Comic Sans MS" panose="030F0702030302020204" pitchFamily="66" charset="0"/>
              </a:rPr>
              <a:t>verkligheten</a:t>
            </a:r>
          </a:p>
        </p:txBody>
      </p:sp>
    </p:spTree>
    <p:extLst>
      <p:ext uri="{BB962C8B-B14F-4D97-AF65-F5344CB8AC3E}">
        <p14:creationId xmlns:p14="http://schemas.microsoft.com/office/powerpoint/2010/main" val="35926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96734" y="132972"/>
            <a:ext cx="9468601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 </a:t>
            </a:r>
            <a:r>
              <a:rPr lang="sv-SE" sz="2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Uppdrag 2: Vattna med rätt andel</a:t>
            </a:r>
          </a:p>
          <a:p>
            <a:endParaRPr lang="sv-SE" sz="26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Nästa </a:t>
            </a:r>
            <a:r>
              <a:rPr lang="sv-SE" sz="2200" dirty="0">
                <a:latin typeface="Comic Sans MS" panose="030F0702030302020204" pitchFamily="66" charset="0"/>
              </a:rPr>
              <a:t>skylt blinkade till:</a:t>
            </a:r>
          </a:p>
          <a:p>
            <a:r>
              <a:rPr lang="sv-SE" sz="22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💧 </a:t>
            </a:r>
            <a:endParaRPr lang="sv-SE" sz="2200" b="1" dirty="0" smtClean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Tre </a:t>
            </a:r>
            <a:r>
              <a:rPr lang="sv-SE" sz="2200" dirty="0">
                <a:latin typeface="Comic Sans MS" panose="030F0702030302020204" pitchFamily="66" charset="0"/>
              </a:rPr>
              <a:t>vattenkannor dök upp</a:t>
            </a:r>
            <a:r>
              <a:rPr lang="sv-SE" sz="2200" dirty="0" smtClean="0">
                <a:latin typeface="Comic Sans MS" panose="030F0702030302020204" pitchFamily="66" charset="0"/>
              </a:rPr>
              <a:t>: 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•	A: 2/5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•	B: 1/2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•	C: 3/10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Mira läste: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“Vilken kanna innehåller mest vatten?”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6741622" y="3914511"/>
            <a:ext cx="545037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200" dirty="0">
                <a:latin typeface="Comic Sans MS" panose="030F0702030302020204" pitchFamily="66" charset="0"/>
              </a:rPr>
              <a:t>Linus jämförde: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1/2 är lika med 5/10.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Då </a:t>
            </a:r>
            <a:r>
              <a:rPr lang="sv-SE" sz="2200" dirty="0">
                <a:latin typeface="Comic Sans MS" panose="030F0702030302020204" pitchFamily="66" charset="0"/>
              </a:rPr>
              <a:t>ser vi att</a:t>
            </a:r>
            <a:r>
              <a:rPr lang="sv-SE" sz="2200" dirty="0" smtClean="0">
                <a:latin typeface="Comic Sans MS" panose="030F0702030302020204" pitchFamily="66" charset="0"/>
              </a:rPr>
              <a:t>: → </a:t>
            </a:r>
            <a:r>
              <a:rPr lang="sv-SE" sz="2200" dirty="0">
                <a:latin typeface="Comic Sans MS" panose="030F0702030302020204" pitchFamily="66" charset="0"/>
              </a:rPr>
              <a:t>3/10 &lt; </a:t>
            </a:r>
            <a:r>
              <a:rPr lang="sv-SE" sz="2200" dirty="0" smtClean="0">
                <a:latin typeface="Comic Sans MS" panose="030F0702030302020204" pitchFamily="66" charset="0"/>
              </a:rPr>
              <a:t>1/2 och → </a:t>
            </a:r>
            <a:r>
              <a:rPr lang="sv-SE" sz="2200" dirty="0">
                <a:latin typeface="Comic Sans MS" panose="030F0702030302020204" pitchFamily="66" charset="0"/>
              </a:rPr>
              <a:t>2/5 = 4/10 &lt; 1/2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✅ Så rätt svar är 1/2, kanna B!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Rätt svar! Vattnet sprutade över rabatterna. </a:t>
            </a:r>
            <a:r>
              <a:rPr lang="sv-SE" sz="22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🌱</a:t>
            </a:r>
          </a:p>
          <a:p>
            <a:endParaRPr lang="sv-SE" sz="2200" dirty="0"/>
          </a:p>
        </p:txBody>
      </p:sp>
      <p:sp>
        <p:nvSpPr>
          <p:cNvPr id="4" name="Rektangel 3"/>
          <p:cNvSpPr/>
          <p:nvPr/>
        </p:nvSpPr>
        <p:spPr>
          <a:xfrm>
            <a:off x="482492" y="1188412"/>
            <a:ext cx="746967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3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Endast rätt bråk öppnar bevattningssystemet!</a:t>
            </a:r>
            <a:endParaRPr lang="sv-SE" sz="3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pic>
        <p:nvPicPr>
          <p:cNvPr id="4098" name="Picture 2" descr="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924" y="226418"/>
            <a:ext cx="3361892" cy="336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Gears | Grow a Garden Wiki | Fand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623" y="1322803"/>
            <a:ext cx="2609839" cy="260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ruta 9"/>
          <p:cNvSpPr txBox="1"/>
          <p:nvPr/>
        </p:nvSpPr>
        <p:spPr>
          <a:xfrm>
            <a:off x="351224" y="6425926"/>
            <a:ext cx="4347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sz="1600" b="1" dirty="0" smtClean="0">
                <a:latin typeface="Comic Sans MS" panose="030F0702030302020204" pitchFamily="66" charset="0"/>
              </a:rPr>
              <a:t>Extra fråga</a:t>
            </a:r>
            <a:r>
              <a:rPr lang="sv-SE" sz="1600" dirty="0" smtClean="0">
                <a:latin typeface="Comic Sans MS" panose="030F0702030302020204" pitchFamily="66" charset="0"/>
              </a:rPr>
              <a:t>: Vad betyder ordet rabatter? </a:t>
            </a:r>
            <a:endParaRPr lang="sv-SE" dirty="0"/>
          </a:p>
        </p:txBody>
      </p:sp>
      <p:sp>
        <p:nvSpPr>
          <p:cNvPr id="13" name="textruta 12"/>
          <p:cNvSpPr txBox="1"/>
          <p:nvPr/>
        </p:nvSpPr>
        <p:spPr>
          <a:xfrm>
            <a:off x="212155" y="4420633"/>
            <a:ext cx="25378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latin typeface="Comic Sans MS" panose="030F0702030302020204" pitchFamily="66" charset="0"/>
              </a:rPr>
              <a:t>”Rita” bråken och </a:t>
            </a:r>
          </a:p>
          <a:p>
            <a:r>
              <a:rPr lang="sv-SE" dirty="0">
                <a:latin typeface="Comic Sans MS" panose="030F0702030302020204" pitchFamily="66" charset="0"/>
              </a:rPr>
              <a:t>p</a:t>
            </a:r>
            <a:r>
              <a:rPr lang="sv-SE" dirty="0" smtClean="0">
                <a:latin typeface="Comic Sans MS" panose="030F0702030302020204" pitchFamily="66" charset="0"/>
              </a:rPr>
              <a:t>resentera dem med </a:t>
            </a:r>
          </a:p>
          <a:p>
            <a:r>
              <a:rPr lang="sv-SE" dirty="0">
                <a:latin typeface="Comic Sans MS" panose="030F0702030302020204" pitchFamily="66" charset="0"/>
              </a:rPr>
              <a:t>r</a:t>
            </a:r>
            <a:r>
              <a:rPr lang="sv-SE" dirty="0" smtClean="0">
                <a:latin typeface="Comic Sans MS" panose="030F0702030302020204" pitchFamily="66" charset="0"/>
              </a:rPr>
              <a:t>ektanglar för att </a:t>
            </a:r>
          </a:p>
          <a:p>
            <a:r>
              <a:rPr lang="sv-SE" dirty="0">
                <a:latin typeface="Comic Sans MS" panose="030F0702030302020204" pitchFamily="66" charset="0"/>
              </a:rPr>
              <a:t>e</a:t>
            </a:r>
            <a:r>
              <a:rPr lang="sv-SE" dirty="0" smtClean="0">
                <a:latin typeface="Comic Sans MS" panose="030F0702030302020204" pitchFamily="66" charset="0"/>
              </a:rPr>
              <a:t>nklare jämföra dem! </a:t>
            </a:r>
            <a:endParaRPr lang="sv-SE" dirty="0">
              <a:latin typeface="Comic Sans MS" panose="030F0702030302020204" pitchFamily="66" charset="0"/>
            </a:endParaRPr>
          </a:p>
        </p:txBody>
      </p:sp>
      <p:sp>
        <p:nvSpPr>
          <p:cNvPr id="14" name="textruta 13"/>
          <p:cNvSpPr txBox="1"/>
          <p:nvPr/>
        </p:nvSpPr>
        <p:spPr>
          <a:xfrm>
            <a:off x="5222562" y="6422890"/>
            <a:ext cx="66928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b="1" dirty="0">
                <a:latin typeface="Comic Sans MS" panose="030F0702030302020204" pitchFamily="66" charset="0"/>
              </a:rPr>
              <a:t>Synonymer</a:t>
            </a:r>
            <a:r>
              <a:rPr lang="sv-SE" sz="1600" dirty="0">
                <a:latin typeface="Comic Sans MS" panose="030F0702030302020204" pitchFamily="66" charset="0"/>
              </a:rPr>
              <a:t>: blomsterrabatter, </a:t>
            </a:r>
            <a:r>
              <a:rPr lang="sv-SE" altLang="sv-SE" sz="1600" dirty="0">
                <a:latin typeface="Comic Sans MS" panose="030F0702030302020204" pitchFamily="66" charset="0"/>
              </a:rPr>
              <a:t>trädgårdsbädd, odlingsyta, växtbädd</a:t>
            </a:r>
          </a:p>
          <a:p>
            <a:endParaRPr lang="sv-SE" sz="1600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051" y="3846820"/>
            <a:ext cx="2347954" cy="234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80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96735" y="132972"/>
            <a:ext cx="633152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 </a:t>
            </a:r>
            <a:r>
              <a:rPr lang="sv-SE" sz="2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🍓 Uppdrag 3: Jordgubbsfällan</a:t>
            </a:r>
          </a:p>
          <a:p>
            <a:endParaRPr lang="sv-SE" sz="2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Plötsligt </a:t>
            </a:r>
            <a:r>
              <a:rPr lang="sv-SE" sz="2200" dirty="0">
                <a:latin typeface="Comic Sans MS" panose="030F0702030302020204" pitchFamily="66" charset="0"/>
              </a:rPr>
              <a:t>dök en ekorre upp.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För att komma vidare måste ni besvara min gåta</a:t>
            </a:r>
            <a:r>
              <a:rPr lang="sv-SE" sz="2200" dirty="0" smtClean="0">
                <a:latin typeface="Comic Sans MS" panose="030F0702030302020204" pitchFamily="66" charset="0"/>
              </a:rPr>
              <a:t>: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📝 “När du sov märkte du inte att sniglar åt upp 9 av dina 12 jordgubbar. Hur stor del av skörden är </a:t>
            </a:r>
            <a:r>
              <a:rPr lang="sv-SE" sz="22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kvar</a:t>
            </a:r>
            <a:r>
              <a:rPr lang="sv-SE" sz="2200" dirty="0">
                <a:latin typeface="Comic Sans MS" panose="030F0702030302020204" pitchFamily="66" charset="0"/>
              </a:rPr>
              <a:t>?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endParaRPr lang="sv-SE" sz="2200" dirty="0">
              <a:latin typeface="Comic Sans MS" panose="030F0702030302020204" pitchFamily="66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6528263" y="4087783"/>
            <a:ext cx="566373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200" dirty="0">
                <a:latin typeface="Comic Sans MS" panose="030F0702030302020204" pitchFamily="66" charset="0"/>
              </a:rPr>
              <a:t>Mira tänkte: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12 jordgubbar = helheten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9 uppätna → 3 kvar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Så det är 3/12 kvar. Men... det kan förkortas!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Just det! sa Linus. 3/12 = 1/4</a:t>
            </a:r>
          </a:p>
          <a:p>
            <a:r>
              <a:rPr lang="sv-SE" sz="2200" b="1" i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✅ Ekorren bugade och lät dem passera.</a:t>
            </a:r>
          </a:p>
        </p:txBody>
      </p:sp>
      <p:pic>
        <p:nvPicPr>
          <p:cNvPr id="5122" name="Picture 2" descr="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13" y="3506152"/>
            <a:ext cx="4690457" cy="312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3"/>
          <a:srcRect t="9876" r="9847"/>
          <a:stretch/>
        </p:blipFill>
        <p:spPr>
          <a:xfrm>
            <a:off x="6310382" y="288315"/>
            <a:ext cx="5178830" cy="2588559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4"/>
          <a:srcRect r="9421"/>
          <a:stretch/>
        </p:blipFill>
        <p:spPr>
          <a:xfrm>
            <a:off x="8899797" y="2661766"/>
            <a:ext cx="3166789" cy="1771897"/>
          </a:xfrm>
          <a:prstGeom prst="rect">
            <a:avLst/>
          </a:prstGeom>
        </p:spPr>
      </p:pic>
      <p:sp>
        <p:nvSpPr>
          <p:cNvPr id="8" name="textruta 7"/>
          <p:cNvSpPr txBox="1"/>
          <p:nvPr/>
        </p:nvSpPr>
        <p:spPr>
          <a:xfrm>
            <a:off x="112425" y="4734114"/>
            <a:ext cx="1375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 smtClean="0">
                <a:latin typeface="Comic Sans MS" panose="030F0702030302020204" pitchFamily="66" charset="0"/>
              </a:rPr>
              <a:t>Ekorren i</a:t>
            </a:r>
          </a:p>
          <a:p>
            <a:r>
              <a:rPr lang="sv-SE" sz="1600" dirty="0" smtClean="0">
                <a:latin typeface="Comic Sans MS" panose="030F0702030302020204" pitchFamily="66" charset="0"/>
              </a:rPr>
              <a:t>verkligheten</a:t>
            </a:r>
            <a:endParaRPr lang="sv-SE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6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96735" y="132972"/>
            <a:ext cx="8007928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🌻 Sista utmaningen: Bråkens blomstercirkel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De </a:t>
            </a:r>
            <a:r>
              <a:rPr lang="sv-SE" sz="2200" dirty="0">
                <a:latin typeface="Comic Sans MS" panose="030F0702030302020204" pitchFamily="66" charset="0"/>
              </a:rPr>
              <a:t>kom till en rund blomsterbädd med fyra fält</a:t>
            </a:r>
            <a:r>
              <a:rPr lang="sv-SE" sz="2200" dirty="0" smtClean="0">
                <a:latin typeface="Comic Sans MS" panose="030F0702030302020204" pitchFamily="66" charset="0"/>
              </a:rPr>
              <a:t>: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🌸 A: 2/3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🌼 B: 3/4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🌹 C: 5/6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🌻 D: </a:t>
            </a:r>
            <a:r>
              <a:rPr lang="sv-SE" sz="2200" dirty="0" smtClean="0">
                <a:latin typeface="Comic Sans MS" panose="030F0702030302020204" pitchFamily="66" charset="0"/>
              </a:rPr>
              <a:t>1/2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På en skylt stod det: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“Tryck på bråken i storleksordning – från minst till störst. </a:t>
            </a:r>
            <a:r>
              <a:rPr lang="sv-SE" sz="2200" dirty="0" smtClean="0">
                <a:latin typeface="Comic Sans MS" panose="030F0702030302020204" pitchFamily="66" charset="0"/>
              </a:rPr>
              <a:t>Ni </a:t>
            </a:r>
            <a:r>
              <a:rPr lang="sv-SE" sz="2200" dirty="0">
                <a:latin typeface="Comic Sans MS" panose="030F0702030302020204" pitchFamily="66" charset="0"/>
              </a:rPr>
              <a:t>måste slutföra det här uppdraget för att öppna </a:t>
            </a:r>
            <a:r>
              <a:rPr lang="sv-SE" sz="2200" dirty="0" smtClean="0">
                <a:latin typeface="Comic Sans MS" panose="030F0702030302020204" pitchFamily="66" charset="0"/>
              </a:rPr>
              <a:t>portalen </a:t>
            </a:r>
            <a:r>
              <a:rPr lang="sv-SE" sz="2200" dirty="0">
                <a:latin typeface="Comic Sans MS" panose="030F0702030302020204" pitchFamily="66" charset="0"/>
              </a:rPr>
              <a:t>så att du kan komma tillbaka till klassrummet</a:t>
            </a:r>
            <a:r>
              <a:rPr lang="sv-SE" sz="2200" dirty="0" smtClean="0">
                <a:latin typeface="Comic Sans MS" panose="030F0702030302020204" pitchFamily="66" charset="0"/>
              </a:rPr>
              <a:t>!”</a:t>
            </a:r>
            <a:endParaRPr lang="sv-SE" sz="2200" dirty="0">
              <a:latin typeface="Comic Sans MS" panose="030F0702030302020204" pitchFamily="66" charset="0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398" y="649383"/>
            <a:ext cx="3408860" cy="2564323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668" y="1342781"/>
            <a:ext cx="2086495" cy="2086495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700" y="3645430"/>
            <a:ext cx="2810256" cy="2810256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196735" y="4866822"/>
            <a:ext cx="693811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200" dirty="0">
                <a:latin typeface="Comic Sans MS" panose="030F0702030302020204" pitchFamily="66" charset="0"/>
              </a:rPr>
              <a:t>Mira ropade: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Tack för hjälpen vänner!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1/2 &lt; 2/3 &lt; 3/4 &lt; 5/6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De tryckte i rätt ordning: D, A, B, C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✨ En virvelvind av kronblad lyfte dem upp i luften…</a:t>
            </a:r>
          </a:p>
          <a:p>
            <a:endParaRPr lang="sv-SE" dirty="0"/>
          </a:p>
        </p:txBody>
      </p:sp>
      <p:sp>
        <p:nvSpPr>
          <p:cNvPr id="11" name="textruta 10"/>
          <p:cNvSpPr txBox="1"/>
          <p:nvPr/>
        </p:nvSpPr>
        <p:spPr>
          <a:xfrm>
            <a:off x="6081826" y="4697544"/>
            <a:ext cx="25378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latin typeface="Comic Sans MS" panose="030F0702030302020204" pitchFamily="66" charset="0"/>
              </a:rPr>
              <a:t>”Rita” bråken och </a:t>
            </a:r>
          </a:p>
          <a:p>
            <a:r>
              <a:rPr lang="sv-SE" dirty="0">
                <a:latin typeface="Comic Sans MS" panose="030F0702030302020204" pitchFamily="66" charset="0"/>
              </a:rPr>
              <a:t>p</a:t>
            </a:r>
            <a:r>
              <a:rPr lang="sv-SE" dirty="0" smtClean="0">
                <a:latin typeface="Comic Sans MS" panose="030F0702030302020204" pitchFamily="66" charset="0"/>
              </a:rPr>
              <a:t>resentera dem med </a:t>
            </a:r>
          </a:p>
          <a:p>
            <a:r>
              <a:rPr lang="sv-SE" dirty="0">
                <a:latin typeface="Comic Sans MS" panose="030F0702030302020204" pitchFamily="66" charset="0"/>
              </a:rPr>
              <a:t>r</a:t>
            </a:r>
            <a:r>
              <a:rPr lang="sv-SE" dirty="0" smtClean="0">
                <a:latin typeface="Comic Sans MS" panose="030F0702030302020204" pitchFamily="66" charset="0"/>
              </a:rPr>
              <a:t>ektanglar för att </a:t>
            </a:r>
          </a:p>
          <a:p>
            <a:r>
              <a:rPr lang="sv-SE" dirty="0">
                <a:latin typeface="Comic Sans MS" panose="030F0702030302020204" pitchFamily="66" charset="0"/>
              </a:rPr>
              <a:t>e</a:t>
            </a:r>
            <a:r>
              <a:rPr lang="sv-SE" dirty="0" smtClean="0">
                <a:latin typeface="Comic Sans MS" panose="030F0702030302020204" pitchFamily="66" charset="0"/>
              </a:rPr>
              <a:t>nklare jämföra dem! </a:t>
            </a:r>
            <a:endParaRPr lang="sv-SE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5276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407324" y="304414"/>
            <a:ext cx="4840538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🏁 Tillbaka i klassrummet</a:t>
            </a:r>
          </a:p>
          <a:p>
            <a:endParaRPr lang="sv-SE" sz="4000" dirty="0">
              <a:latin typeface="Comic Sans MS" panose="030F0702030302020204" pitchFamily="66" charset="0"/>
            </a:endParaRPr>
          </a:p>
          <a:p>
            <a:r>
              <a:rPr lang="sv-SE" sz="3000" b="1" i="1" dirty="0" smtClean="0">
                <a:solidFill>
                  <a:schemeClr val="accent6">
                    <a:lumMod val="75000"/>
                  </a:schemeClr>
                </a:solidFill>
                <a:latin typeface="Chiller" panose="04020404031007020602" pitchFamily="82" charset="0"/>
              </a:rPr>
              <a:t>POFF</a:t>
            </a:r>
            <a:r>
              <a:rPr lang="sv-SE" sz="3000" b="1" i="1" dirty="0">
                <a:solidFill>
                  <a:schemeClr val="accent6">
                    <a:lumMod val="75000"/>
                  </a:schemeClr>
                </a:solidFill>
                <a:latin typeface="Chiller" panose="04020404031007020602" pitchFamily="82" charset="0"/>
              </a:rPr>
              <a:t>! </a:t>
            </a:r>
            <a:r>
              <a:rPr lang="sv-SE" sz="2200" dirty="0">
                <a:latin typeface="Comic Sans MS" panose="030F0702030302020204" pitchFamily="66" charset="0"/>
              </a:rPr>
              <a:t>De satt i sina stolar igen. Läraren log.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Vad har ni lärt er?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Att bråk handlar om delar av en hel, sa Linus.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Och att täljaren och nämnaren berättar hur mycket av något vi har, sa Mira.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Och att jämföra bråk är som att jämföra bitar av olika storlek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b="1" i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📘 Uppdrag slutfört – Mattehjältar återvänder!</a:t>
            </a:r>
          </a:p>
          <a:p>
            <a:endParaRPr lang="sv-SE" sz="2400" dirty="0">
              <a:latin typeface="Comic Sans MS" panose="030F0702030302020204" pitchFamily="66" charset="0"/>
            </a:endParaRPr>
          </a:p>
        </p:txBody>
      </p:sp>
      <p:pic>
        <p:nvPicPr>
          <p:cNvPr id="7170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243" y="894225"/>
            <a:ext cx="49149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9450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673876" y="0"/>
            <a:ext cx="86438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Vi ses igen i nästa äventyr!</a:t>
            </a:r>
            <a:endParaRPr lang="sv-SE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2551256" y="6119565"/>
            <a:ext cx="7025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0070C0"/>
                </a:solidFill>
              </a:rPr>
              <a:t>Tanja Bajraktarova, Tallbohovskolan, Järfälla  08/2025</a:t>
            </a:r>
            <a:endParaRPr lang="sv-SE" sz="2400" b="1" dirty="0">
              <a:solidFill>
                <a:srgbClr val="0070C0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76" y="1015663"/>
            <a:ext cx="6492240" cy="486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26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20773</TotalTime>
  <Words>662</Words>
  <Application>Microsoft Office PowerPoint</Application>
  <PresentationFormat>Bredbild</PresentationFormat>
  <Paragraphs>98</Paragraphs>
  <Slides>8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Chiller</vt:lpstr>
      <vt:lpstr>Comic Sans MS</vt:lpstr>
      <vt:lpstr>Office-tema</vt:lpstr>
      <vt:lpstr>Matteäventyret i Grow a Garden – Bråkens Trädgård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Jarfalla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Berättelsen om Siffra, Tal, och Tallinje</dc:title>
  <dc:creator>Tanja Bajraktarova</dc:creator>
  <cp:lastModifiedBy>Tanja Bajraktarova</cp:lastModifiedBy>
  <cp:revision>439</cp:revision>
  <dcterms:created xsi:type="dcterms:W3CDTF">2024-08-25T10:58:17Z</dcterms:created>
  <dcterms:modified xsi:type="dcterms:W3CDTF">2025-07-22T12:38:03Z</dcterms:modified>
</cp:coreProperties>
</file>