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8" r:id="rId4"/>
    <p:sldId id="283" r:id="rId5"/>
    <p:sldId id="299" r:id="rId6"/>
    <p:sldId id="307" r:id="rId7"/>
    <p:sldId id="288" r:id="rId8"/>
    <p:sldId id="282" r:id="rId9"/>
    <p:sldId id="300" r:id="rId10"/>
    <p:sldId id="308" r:id="rId11"/>
    <p:sldId id="301" r:id="rId12"/>
    <p:sldId id="272" r:id="rId13"/>
    <p:sldId id="302" r:id="rId14"/>
    <p:sldId id="303" r:id="rId15"/>
    <p:sldId id="309" r:id="rId16"/>
    <p:sldId id="304" r:id="rId17"/>
    <p:sldId id="295" r:id="rId18"/>
    <p:sldId id="305" r:id="rId19"/>
    <p:sldId id="306" r:id="rId20"/>
    <p:sldId id="269" r:id="rId2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80CF"/>
    <a:srgbClr val="CC3300"/>
    <a:srgbClr val="D58F97"/>
    <a:srgbClr val="7A0820"/>
    <a:srgbClr val="BA8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796" autoAdjust="0"/>
  </p:normalViewPr>
  <p:slideViewPr>
    <p:cSldViewPr snapToGrid="0">
      <p:cViewPr>
        <p:scale>
          <a:sx n="78" d="100"/>
          <a:sy n="78" d="100"/>
        </p:scale>
        <p:origin x="180"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a:p>
        </p:txBody>
      </p:sp>
      <p:sp>
        <p:nvSpPr>
          <p:cNvPr id="4" name="Platshållare för datum 3"/>
          <p:cNvSpPr>
            <a:spLocks noGrp="1"/>
          </p:cNvSpPr>
          <p:nvPr>
            <p:ph type="dt" sz="half" idx="10"/>
          </p:nvPr>
        </p:nvSpPr>
        <p:spPr/>
        <p:txBody>
          <a:bodyPr/>
          <a:lstStyle/>
          <a:p>
            <a:fld id="{2E2FC340-0FE6-4DB7-A01C-827D6DDB13C4}" type="datetimeFigureOut">
              <a:rPr lang="sv-SE" smtClean="0"/>
              <a:t>2026-01-23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A58D5B7-C6FF-4D96-96EF-B15ED8C31E9A}" type="slidenum">
              <a:rPr lang="sv-SE" smtClean="0"/>
              <a:t>‹#›</a:t>
            </a:fld>
            <a:endParaRPr lang="sv-SE"/>
          </a:p>
        </p:txBody>
      </p:sp>
    </p:spTree>
    <p:extLst>
      <p:ext uri="{BB962C8B-B14F-4D97-AF65-F5344CB8AC3E}">
        <p14:creationId xmlns:p14="http://schemas.microsoft.com/office/powerpoint/2010/main" val="3183389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E2FC340-0FE6-4DB7-A01C-827D6DDB13C4}" type="datetimeFigureOut">
              <a:rPr lang="sv-SE" smtClean="0"/>
              <a:t>2026-01-23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A58D5B7-C6FF-4D96-96EF-B15ED8C31E9A}" type="slidenum">
              <a:rPr lang="sv-SE" smtClean="0"/>
              <a:t>‹#›</a:t>
            </a:fld>
            <a:endParaRPr lang="sv-SE"/>
          </a:p>
        </p:txBody>
      </p:sp>
    </p:spTree>
    <p:extLst>
      <p:ext uri="{BB962C8B-B14F-4D97-AF65-F5344CB8AC3E}">
        <p14:creationId xmlns:p14="http://schemas.microsoft.com/office/powerpoint/2010/main" val="2417044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E2FC340-0FE6-4DB7-A01C-827D6DDB13C4}" type="datetimeFigureOut">
              <a:rPr lang="sv-SE" smtClean="0"/>
              <a:t>2026-01-23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A58D5B7-C6FF-4D96-96EF-B15ED8C31E9A}" type="slidenum">
              <a:rPr lang="sv-SE" smtClean="0"/>
              <a:t>‹#›</a:t>
            </a:fld>
            <a:endParaRPr lang="sv-SE"/>
          </a:p>
        </p:txBody>
      </p:sp>
    </p:spTree>
    <p:extLst>
      <p:ext uri="{BB962C8B-B14F-4D97-AF65-F5344CB8AC3E}">
        <p14:creationId xmlns:p14="http://schemas.microsoft.com/office/powerpoint/2010/main" val="1973775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E2FC340-0FE6-4DB7-A01C-827D6DDB13C4}" type="datetimeFigureOut">
              <a:rPr lang="sv-SE" smtClean="0"/>
              <a:t>2026-01-23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A58D5B7-C6FF-4D96-96EF-B15ED8C31E9A}" type="slidenum">
              <a:rPr lang="sv-SE" smtClean="0"/>
              <a:t>‹#›</a:t>
            </a:fld>
            <a:endParaRPr lang="sv-SE"/>
          </a:p>
        </p:txBody>
      </p:sp>
    </p:spTree>
    <p:extLst>
      <p:ext uri="{BB962C8B-B14F-4D97-AF65-F5344CB8AC3E}">
        <p14:creationId xmlns:p14="http://schemas.microsoft.com/office/powerpoint/2010/main" val="2308414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smtClean="0"/>
              <a:t>Klicka här för att ändra format</a:t>
            </a:r>
            <a:endParaRPr lang="sv-SE"/>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p>
            <a:fld id="{2E2FC340-0FE6-4DB7-A01C-827D6DDB13C4}" type="datetimeFigureOut">
              <a:rPr lang="sv-SE" smtClean="0"/>
              <a:t>2026-01-23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A58D5B7-C6FF-4D96-96EF-B15ED8C31E9A}" type="slidenum">
              <a:rPr lang="sv-SE" smtClean="0"/>
              <a:t>‹#›</a:t>
            </a:fld>
            <a:endParaRPr lang="sv-SE"/>
          </a:p>
        </p:txBody>
      </p:sp>
    </p:spTree>
    <p:extLst>
      <p:ext uri="{BB962C8B-B14F-4D97-AF65-F5344CB8AC3E}">
        <p14:creationId xmlns:p14="http://schemas.microsoft.com/office/powerpoint/2010/main" val="1980493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838200" y="1825625"/>
            <a:ext cx="5181600"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72200" y="1825625"/>
            <a:ext cx="5181600"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2E2FC340-0FE6-4DB7-A01C-827D6DDB13C4}" type="datetimeFigureOut">
              <a:rPr lang="sv-SE" smtClean="0"/>
              <a:t>2026-01-23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EA58D5B7-C6FF-4D96-96EF-B15ED8C31E9A}" type="slidenum">
              <a:rPr lang="sv-SE" smtClean="0"/>
              <a:t>‹#›</a:t>
            </a:fld>
            <a:endParaRPr lang="sv-SE"/>
          </a:p>
        </p:txBody>
      </p:sp>
    </p:spTree>
    <p:extLst>
      <p:ext uri="{BB962C8B-B14F-4D97-AF65-F5344CB8AC3E}">
        <p14:creationId xmlns:p14="http://schemas.microsoft.com/office/powerpoint/2010/main" val="980030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2E2FC340-0FE6-4DB7-A01C-827D6DDB13C4}" type="datetimeFigureOut">
              <a:rPr lang="sv-SE" smtClean="0"/>
              <a:t>2026-01-23</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EA58D5B7-C6FF-4D96-96EF-B15ED8C31E9A}" type="slidenum">
              <a:rPr lang="sv-SE" smtClean="0"/>
              <a:t>‹#›</a:t>
            </a:fld>
            <a:endParaRPr lang="sv-SE"/>
          </a:p>
        </p:txBody>
      </p:sp>
    </p:spTree>
    <p:extLst>
      <p:ext uri="{BB962C8B-B14F-4D97-AF65-F5344CB8AC3E}">
        <p14:creationId xmlns:p14="http://schemas.microsoft.com/office/powerpoint/2010/main" val="3258157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2E2FC340-0FE6-4DB7-A01C-827D6DDB13C4}" type="datetimeFigureOut">
              <a:rPr lang="sv-SE" smtClean="0"/>
              <a:t>2026-01-23</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EA58D5B7-C6FF-4D96-96EF-B15ED8C31E9A}" type="slidenum">
              <a:rPr lang="sv-SE" smtClean="0"/>
              <a:t>‹#›</a:t>
            </a:fld>
            <a:endParaRPr lang="sv-SE"/>
          </a:p>
        </p:txBody>
      </p:sp>
    </p:spTree>
    <p:extLst>
      <p:ext uri="{BB962C8B-B14F-4D97-AF65-F5344CB8AC3E}">
        <p14:creationId xmlns:p14="http://schemas.microsoft.com/office/powerpoint/2010/main" val="2374644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2E2FC340-0FE6-4DB7-A01C-827D6DDB13C4}" type="datetimeFigureOut">
              <a:rPr lang="sv-SE" smtClean="0"/>
              <a:t>2026-01-23</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EA58D5B7-C6FF-4D96-96EF-B15ED8C31E9A}" type="slidenum">
              <a:rPr lang="sv-SE" smtClean="0"/>
              <a:t>‹#›</a:t>
            </a:fld>
            <a:endParaRPr lang="sv-SE"/>
          </a:p>
        </p:txBody>
      </p:sp>
    </p:spTree>
    <p:extLst>
      <p:ext uri="{BB962C8B-B14F-4D97-AF65-F5344CB8AC3E}">
        <p14:creationId xmlns:p14="http://schemas.microsoft.com/office/powerpoint/2010/main" val="398249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Platshållare för datum 4"/>
          <p:cNvSpPr>
            <a:spLocks noGrp="1"/>
          </p:cNvSpPr>
          <p:nvPr>
            <p:ph type="dt" sz="half" idx="10"/>
          </p:nvPr>
        </p:nvSpPr>
        <p:spPr/>
        <p:txBody>
          <a:bodyPr/>
          <a:lstStyle/>
          <a:p>
            <a:fld id="{2E2FC340-0FE6-4DB7-A01C-827D6DDB13C4}" type="datetimeFigureOut">
              <a:rPr lang="sv-SE" smtClean="0"/>
              <a:t>2026-01-23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EA58D5B7-C6FF-4D96-96EF-B15ED8C31E9A}" type="slidenum">
              <a:rPr lang="sv-SE" smtClean="0"/>
              <a:t>‹#›</a:t>
            </a:fld>
            <a:endParaRPr lang="sv-SE"/>
          </a:p>
        </p:txBody>
      </p:sp>
    </p:spTree>
    <p:extLst>
      <p:ext uri="{BB962C8B-B14F-4D97-AF65-F5344CB8AC3E}">
        <p14:creationId xmlns:p14="http://schemas.microsoft.com/office/powerpoint/2010/main" val="2528033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Platshållare för datum 4"/>
          <p:cNvSpPr>
            <a:spLocks noGrp="1"/>
          </p:cNvSpPr>
          <p:nvPr>
            <p:ph type="dt" sz="half" idx="10"/>
          </p:nvPr>
        </p:nvSpPr>
        <p:spPr/>
        <p:txBody>
          <a:bodyPr/>
          <a:lstStyle/>
          <a:p>
            <a:fld id="{2E2FC340-0FE6-4DB7-A01C-827D6DDB13C4}" type="datetimeFigureOut">
              <a:rPr lang="sv-SE" smtClean="0"/>
              <a:t>2026-01-23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EA58D5B7-C6FF-4D96-96EF-B15ED8C31E9A}" type="slidenum">
              <a:rPr lang="sv-SE" smtClean="0"/>
              <a:t>‹#›</a:t>
            </a:fld>
            <a:endParaRPr lang="sv-SE"/>
          </a:p>
        </p:txBody>
      </p:sp>
    </p:spTree>
    <p:extLst>
      <p:ext uri="{BB962C8B-B14F-4D97-AF65-F5344CB8AC3E}">
        <p14:creationId xmlns:p14="http://schemas.microsoft.com/office/powerpoint/2010/main" val="2644902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FC340-0FE6-4DB7-A01C-827D6DDB13C4}" type="datetimeFigureOut">
              <a:rPr lang="sv-SE" smtClean="0"/>
              <a:t>2026-01-23</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8D5B7-C6FF-4D96-96EF-B15ED8C31E9A}" type="slidenum">
              <a:rPr lang="sv-SE" smtClean="0"/>
              <a:t>‹#›</a:t>
            </a:fld>
            <a:endParaRPr lang="sv-SE"/>
          </a:p>
        </p:txBody>
      </p:sp>
    </p:spTree>
    <p:extLst>
      <p:ext uri="{BB962C8B-B14F-4D97-AF65-F5344CB8AC3E}">
        <p14:creationId xmlns:p14="http://schemas.microsoft.com/office/powerpoint/2010/main" val="1477115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2335415" y="1335604"/>
            <a:ext cx="4942845" cy="1654184"/>
          </a:xfrm>
        </p:spPr>
        <p:txBody>
          <a:bodyPr>
            <a:noAutofit/>
          </a:bodyPr>
          <a:lstStyle/>
          <a:p>
            <a:r>
              <a:rPr lang="sv-SE" sz="5000" b="1" i="1" dirty="0">
                <a:solidFill>
                  <a:schemeClr val="accent1">
                    <a:lumMod val="75000"/>
                  </a:schemeClr>
                </a:solidFill>
                <a:latin typeface="Comic Sans MS" panose="030F0702030302020204" pitchFamily="66" charset="0"/>
              </a:rPr>
              <a:t>“Äventyret i Underlandet – när storlek avgör allt”</a:t>
            </a:r>
          </a:p>
        </p:txBody>
      </p:sp>
      <p:sp>
        <p:nvSpPr>
          <p:cNvPr id="4" name="textruta 3"/>
          <p:cNvSpPr txBox="1"/>
          <p:nvPr/>
        </p:nvSpPr>
        <p:spPr>
          <a:xfrm>
            <a:off x="132421" y="3204295"/>
            <a:ext cx="11958886" cy="3677930"/>
          </a:xfrm>
          <a:prstGeom prst="rect">
            <a:avLst/>
          </a:prstGeom>
          <a:noFill/>
        </p:spPr>
        <p:txBody>
          <a:bodyPr wrap="square" rtlCol="0">
            <a:spAutoFit/>
          </a:bodyPr>
          <a:lstStyle/>
          <a:p>
            <a:r>
              <a:rPr lang="sv-SE" sz="2400" b="1" dirty="0" smtClean="0">
                <a:solidFill>
                  <a:schemeClr val="accent1">
                    <a:lumMod val="75000"/>
                  </a:schemeClr>
                </a:solidFill>
                <a:latin typeface="Comic Sans MS" panose="030F0702030302020204" pitchFamily="66" charset="0"/>
              </a:rPr>
              <a:t>Längd</a:t>
            </a:r>
          </a:p>
          <a:p>
            <a:r>
              <a:rPr lang="sv-SE" sz="2400" b="1" dirty="0" smtClean="0">
                <a:solidFill>
                  <a:schemeClr val="accent1">
                    <a:lumMod val="75000"/>
                  </a:schemeClr>
                </a:solidFill>
                <a:latin typeface="Comic Sans MS" panose="030F0702030302020204" pitchFamily="66" charset="0"/>
              </a:rPr>
              <a:t>Enheter</a:t>
            </a:r>
          </a:p>
          <a:p>
            <a:r>
              <a:rPr lang="sv-SE" sz="2400" b="1" dirty="0" smtClean="0">
                <a:solidFill>
                  <a:schemeClr val="accent1">
                    <a:lumMod val="75000"/>
                  </a:schemeClr>
                </a:solidFill>
                <a:latin typeface="Comic Sans MS" panose="030F0702030302020204" pitchFamily="66" charset="0"/>
              </a:rPr>
              <a:t>Meter</a:t>
            </a:r>
          </a:p>
          <a:p>
            <a:r>
              <a:rPr lang="sv-SE" sz="2400" b="1" dirty="0" smtClean="0">
                <a:solidFill>
                  <a:schemeClr val="accent1">
                    <a:lumMod val="75000"/>
                  </a:schemeClr>
                </a:solidFill>
                <a:latin typeface="Comic Sans MS" panose="030F0702030302020204" pitchFamily="66" charset="0"/>
              </a:rPr>
              <a:t>Centimeter</a:t>
            </a:r>
            <a:endParaRPr lang="sv-SE" sz="2400" b="1" dirty="0">
              <a:solidFill>
                <a:schemeClr val="accent1">
                  <a:lumMod val="75000"/>
                </a:schemeClr>
              </a:solidFill>
              <a:latin typeface="Comic Sans MS" panose="030F0702030302020204" pitchFamily="66" charset="0"/>
            </a:endParaRPr>
          </a:p>
          <a:p>
            <a:r>
              <a:rPr lang="sv-SE" sz="2400" b="1" dirty="0" smtClean="0">
                <a:solidFill>
                  <a:schemeClr val="accent1">
                    <a:lumMod val="75000"/>
                  </a:schemeClr>
                </a:solidFill>
                <a:latin typeface="Comic Sans MS" panose="030F0702030302020204" pitchFamily="66" charset="0"/>
              </a:rPr>
              <a:t>Millimeter</a:t>
            </a:r>
            <a:endParaRPr lang="sv-SE" sz="2400" b="1" dirty="0">
              <a:solidFill>
                <a:schemeClr val="accent1">
                  <a:lumMod val="75000"/>
                </a:schemeClr>
              </a:solidFill>
              <a:latin typeface="Comic Sans MS" panose="030F0702030302020204" pitchFamily="66" charset="0"/>
            </a:endParaRPr>
          </a:p>
          <a:p>
            <a:r>
              <a:rPr lang="sv-SE" sz="2400" b="1" dirty="0" smtClean="0">
                <a:solidFill>
                  <a:schemeClr val="accent1">
                    <a:lumMod val="75000"/>
                  </a:schemeClr>
                </a:solidFill>
                <a:latin typeface="Comic Sans MS" panose="030F0702030302020204" pitchFamily="66" charset="0"/>
              </a:rPr>
              <a:t>Skala</a:t>
            </a:r>
          </a:p>
          <a:p>
            <a:r>
              <a:rPr lang="sv-SE" sz="2400" b="1" dirty="0" smtClean="0">
                <a:solidFill>
                  <a:schemeClr val="accent1">
                    <a:lumMod val="75000"/>
                  </a:schemeClr>
                </a:solidFill>
                <a:latin typeface="Comic Sans MS" panose="030F0702030302020204" pitchFamily="66" charset="0"/>
              </a:rPr>
              <a:t>Förminskning</a:t>
            </a:r>
          </a:p>
          <a:p>
            <a:r>
              <a:rPr lang="sv-SE" sz="2400" b="1" dirty="0" smtClean="0">
                <a:solidFill>
                  <a:schemeClr val="accent1">
                    <a:lumMod val="75000"/>
                  </a:schemeClr>
                </a:solidFill>
                <a:latin typeface="Comic Sans MS" panose="030F0702030302020204" pitchFamily="66" charset="0"/>
              </a:rPr>
              <a:t>Förstörning</a:t>
            </a:r>
          </a:p>
          <a:p>
            <a:endParaRPr lang="sv-SE" sz="2400" b="1" dirty="0">
              <a:solidFill>
                <a:schemeClr val="accent1">
                  <a:lumMod val="75000"/>
                </a:schemeClr>
              </a:solidFill>
              <a:latin typeface="Comic Sans MS" panose="030F0702030302020204" pitchFamily="66" charset="0"/>
            </a:endParaRPr>
          </a:p>
          <a:p>
            <a:r>
              <a:rPr lang="sv-SE" sz="1700" b="1" dirty="0" smtClean="0">
                <a:solidFill>
                  <a:srgbClr val="E480CF"/>
                </a:solidFill>
                <a:latin typeface="Comic Sans MS" panose="030F0702030302020204" pitchFamily="66" charset="0"/>
              </a:rPr>
              <a:t>        Skalan </a:t>
            </a:r>
            <a:r>
              <a:rPr lang="sv-SE" sz="1700" b="1" dirty="0">
                <a:solidFill>
                  <a:srgbClr val="E480CF"/>
                </a:solidFill>
                <a:latin typeface="Comic Sans MS" panose="030F0702030302020204" pitchFamily="66" charset="0"/>
              </a:rPr>
              <a:t>är förhållandet mellan ett objekt och samma objekt när det blir förstorat eller förminskat</a:t>
            </a:r>
            <a:r>
              <a:rPr lang="sv-SE" sz="1700" b="1" dirty="0" smtClean="0">
                <a:solidFill>
                  <a:srgbClr val="E480CF"/>
                </a:solidFill>
                <a:latin typeface="Comic Sans MS" panose="030F0702030302020204" pitchFamily="66" charset="0"/>
              </a:rPr>
              <a:t>.</a:t>
            </a:r>
            <a:endParaRPr lang="sv-SE" sz="1700" b="1" dirty="0">
              <a:solidFill>
                <a:srgbClr val="E480CF"/>
              </a:solidFill>
              <a:latin typeface="Comic Sans MS" panose="030F0702030302020204" pitchFamily="66" charset="0"/>
            </a:endParaRPr>
          </a:p>
        </p:txBody>
      </p:sp>
      <p:pic>
        <p:nvPicPr>
          <p:cNvPr id="3" name="Picture 2" descr="Genererade bil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421" y="125630"/>
            <a:ext cx="2419948" cy="2419948"/>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p:cNvSpPr/>
          <p:nvPr/>
        </p:nvSpPr>
        <p:spPr>
          <a:xfrm>
            <a:off x="-151296" y="2522946"/>
            <a:ext cx="2987382" cy="461665"/>
          </a:xfrm>
          <a:prstGeom prst="rect">
            <a:avLst/>
          </a:prstGeom>
          <a:noFill/>
        </p:spPr>
        <p:txBody>
          <a:bodyPr wrap="square" lIns="91440" tIns="45720" rIns="91440" bIns="45720">
            <a:spAutoFit/>
          </a:bodyPr>
          <a:lstStyle/>
          <a:p>
            <a:pPr algn="ctr"/>
            <a:r>
              <a:rPr lang="sv-SE" sz="2400" b="1" i="1" dirty="0" smtClean="0">
                <a:ln w="22225">
                  <a:solidFill>
                    <a:schemeClr val="accent2"/>
                  </a:solidFill>
                  <a:prstDash val="solid"/>
                </a:ln>
                <a:solidFill>
                  <a:schemeClr val="accent2">
                    <a:lumMod val="40000"/>
                    <a:lumOff val="60000"/>
                  </a:schemeClr>
                </a:solidFill>
              </a:rPr>
              <a:t>Med Linus och Mira</a:t>
            </a:r>
            <a:endParaRPr lang="sv-SE" sz="2400" b="1" i="1" cap="none" spc="0" dirty="0">
              <a:ln w="22225">
                <a:solidFill>
                  <a:schemeClr val="accent2"/>
                </a:solidFill>
                <a:prstDash val="solid"/>
              </a:ln>
              <a:solidFill>
                <a:schemeClr val="accent2">
                  <a:lumMod val="40000"/>
                  <a:lumOff val="60000"/>
                </a:schemeClr>
              </a:solidFill>
              <a:effectLst/>
            </a:endParaRPr>
          </a:p>
        </p:txBody>
      </p:sp>
      <p:pic>
        <p:nvPicPr>
          <p:cNvPr id="1026" name="Picture 2" descr="Alice i Underlandet – Hyr eller köp och streama hos SF Any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5058" y="395781"/>
            <a:ext cx="4255117" cy="61519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sney Vintage Alice I Underland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7087" y="3364434"/>
            <a:ext cx="5019502" cy="3156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851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 calcmode="lin" valueType="num">
                                      <p:cBhvr additive="base">
                                        <p:cTn id="37" dur="500" fill="hold"/>
                                        <p:tgtEl>
                                          <p:spTgt spid="1028"/>
                                        </p:tgtEl>
                                        <p:attrNameLst>
                                          <p:attrName>ppt_x</p:attrName>
                                        </p:attrNameLst>
                                      </p:cBhvr>
                                      <p:tavLst>
                                        <p:tav tm="0">
                                          <p:val>
                                            <p:strVal val="#ppt_x"/>
                                          </p:val>
                                        </p:tav>
                                        <p:tav tm="100000">
                                          <p:val>
                                            <p:strVal val="#ppt_x"/>
                                          </p:val>
                                        </p:tav>
                                      </p:tavLst>
                                    </p:anim>
                                    <p:anim calcmode="lin" valueType="num">
                                      <p:cBhvr additive="base">
                                        <p:cTn id="3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https://www.mitti.se/image-3.291781.188943.20240726080714.9a87a862af?size=5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 name="Rektangel 1"/>
          <p:cNvSpPr/>
          <p:nvPr/>
        </p:nvSpPr>
        <p:spPr>
          <a:xfrm>
            <a:off x="0" y="411914"/>
            <a:ext cx="7453993" cy="5816977"/>
          </a:xfrm>
          <a:prstGeom prst="rect">
            <a:avLst/>
          </a:prstGeom>
        </p:spPr>
        <p:txBody>
          <a:bodyPr wrap="square">
            <a:spAutoFit/>
          </a:bodyPr>
          <a:lstStyle/>
          <a:p>
            <a:r>
              <a:rPr lang="sv-SE" sz="3000" b="1" dirty="0">
                <a:solidFill>
                  <a:schemeClr val="accent2">
                    <a:lumMod val="75000"/>
                  </a:schemeClr>
                </a:solidFill>
                <a:latin typeface="Comic Sans MS" panose="030F0702030302020204" pitchFamily="66" charset="0"/>
              </a:rPr>
              <a:t>Kapitel 2: Bordet som aldrig tog slut</a:t>
            </a:r>
          </a:p>
          <a:p>
            <a:endParaRPr lang="sv-SE" sz="2800" dirty="0" smtClean="0">
              <a:latin typeface="Comic Sans MS" panose="030F0702030302020204" pitchFamily="66" charset="0"/>
            </a:endParaRPr>
          </a:p>
          <a:p>
            <a:endParaRPr lang="sv-SE" sz="2800" dirty="0">
              <a:latin typeface="Comic Sans MS" panose="030F0702030302020204" pitchFamily="66" charset="0"/>
            </a:endParaRPr>
          </a:p>
          <a:p>
            <a:r>
              <a:rPr lang="sv-SE" sz="2200" dirty="0">
                <a:solidFill>
                  <a:srgbClr val="CC3300"/>
                </a:solidFill>
                <a:latin typeface="Comic Sans MS" panose="030F0702030302020204" pitchFamily="66" charset="0"/>
              </a:rPr>
              <a:t>📐</a:t>
            </a:r>
            <a:r>
              <a:rPr lang="sv-SE" sz="2200" dirty="0">
                <a:latin typeface="Comic Sans MS" panose="030F0702030302020204" pitchFamily="66" charset="0"/>
              </a:rPr>
              <a:t> Uppgift 2 – Förläng </a:t>
            </a:r>
            <a:r>
              <a:rPr lang="sv-SE" sz="2200" dirty="0" smtClean="0">
                <a:latin typeface="Comic Sans MS" panose="030F0702030302020204" pitchFamily="66" charset="0"/>
              </a:rPr>
              <a:t>armen </a:t>
            </a:r>
            <a:endParaRPr lang="sv-SE" sz="2200" dirty="0" smtClean="0">
              <a:latin typeface="Comic Sans MS" panose="030F0702030302020204" pitchFamily="66" charset="0"/>
            </a:endParaRPr>
          </a:p>
          <a:p>
            <a:endParaRPr lang="sv-SE" sz="2200" dirty="0">
              <a:latin typeface="Comic Sans MS" panose="030F0702030302020204" pitchFamily="66" charset="0"/>
            </a:endParaRPr>
          </a:p>
          <a:p>
            <a:pPr marL="457200" indent="-457200">
              <a:buAutoNum type="arabicPeriod"/>
            </a:pPr>
            <a:r>
              <a:rPr lang="sv-SE" sz="2200" dirty="0" smtClean="0">
                <a:latin typeface="Comic Sans MS" panose="030F0702030302020204" pitchFamily="66" charset="0"/>
              </a:rPr>
              <a:t>Skisserna </a:t>
            </a:r>
            <a:r>
              <a:rPr lang="sv-SE" sz="2200" dirty="0">
                <a:latin typeface="Comic Sans MS" panose="030F0702030302020204" pitchFamily="66" charset="0"/>
              </a:rPr>
              <a:t>visar olika skalor: 1:100 eller 100:1</a:t>
            </a:r>
            <a:r>
              <a:rPr lang="sv-SE" sz="2200" dirty="0" smtClean="0">
                <a:latin typeface="Comic Sans MS" panose="030F0702030302020204" pitchFamily="66" charset="0"/>
              </a:rPr>
              <a:t>.</a:t>
            </a:r>
            <a:endParaRPr lang="sv-SE" sz="2200" dirty="0">
              <a:latin typeface="Comic Sans MS" panose="030F0702030302020204" pitchFamily="66" charset="0"/>
            </a:endParaRPr>
          </a:p>
          <a:p>
            <a:pPr marL="342900" indent="-342900">
              <a:buFont typeface="Wingdings" panose="05000000000000000000" pitchFamily="2" charset="2"/>
              <a:buChar char="Ø"/>
            </a:pPr>
            <a:r>
              <a:rPr lang="sv-SE" sz="2200" dirty="0" smtClean="0">
                <a:latin typeface="Comic Sans MS" panose="030F0702030302020204" pitchFamily="66" charset="0"/>
              </a:rPr>
              <a:t>Vilken </a:t>
            </a:r>
            <a:r>
              <a:rPr lang="sv-SE" sz="2200" dirty="0">
                <a:latin typeface="Comic Sans MS" panose="030F0702030302020204" pitchFamily="66" charset="0"/>
              </a:rPr>
              <a:t>skala ska Hattmakaren använda för att räkna ut hur mycket han måste sträcka sig för att nå kopparna? </a:t>
            </a:r>
            <a:endParaRPr lang="sv-SE" sz="2200" dirty="0" smtClean="0">
              <a:latin typeface="Comic Sans MS" panose="030F0702030302020204" pitchFamily="66" charset="0"/>
            </a:endParaRPr>
          </a:p>
          <a:p>
            <a:pPr marL="342900" indent="-342900">
              <a:buFontTx/>
              <a:buChar char="-"/>
            </a:pPr>
            <a:r>
              <a:rPr lang="sv-SE" sz="2200" b="1" dirty="0" smtClean="0">
                <a:solidFill>
                  <a:srgbClr val="7030A0"/>
                </a:solidFill>
                <a:latin typeface="Comic Sans MS" panose="030F0702030302020204" pitchFamily="66" charset="0"/>
              </a:rPr>
              <a:t>100:1 </a:t>
            </a:r>
            <a:r>
              <a:rPr lang="sv-SE" sz="2200" b="1" dirty="0">
                <a:solidFill>
                  <a:srgbClr val="7030A0"/>
                </a:solidFill>
                <a:latin typeface="Comic Sans MS" panose="030F0702030302020204" pitchFamily="66" charset="0"/>
              </a:rPr>
              <a:t>→ </a:t>
            </a:r>
            <a:r>
              <a:rPr lang="sv-SE" sz="2200" b="1" dirty="0">
                <a:solidFill>
                  <a:srgbClr val="7030A0"/>
                </a:solidFill>
                <a:latin typeface="Comic Sans MS" panose="030F0702030302020204" pitchFamily="66" charset="0"/>
              </a:rPr>
              <a:t>Han måste göra sin arm 100 gånger längre för att nå kopparna</a:t>
            </a:r>
            <a:r>
              <a:rPr lang="sv-SE" sz="2200" b="1" dirty="0" smtClean="0">
                <a:solidFill>
                  <a:srgbClr val="7030A0"/>
                </a:solidFill>
                <a:latin typeface="Comic Sans MS" panose="030F0702030302020204" pitchFamily="66" charset="0"/>
              </a:rPr>
              <a:t>.</a:t>
            </a:r>
          </a:p>
          <a:p>
            <a:endParaRPr lang="sv-SE" sz="2200" dirty="0">
              <a:latin typeface="Comic Sans MS" panose="030F0702030302020204" pitchFamily="66" charset="0"/>
            </a:endParaRPr>
          </a:p>
          <a:p>
            <a:r>
              <a:rPr lang="sv-SE" sz="2200" dirty="0" smtClean="0">
                <a:latin typeface="Comic Sans MS" panose="030F0702030302020204" pitchFamily="66" charset="0"/>
              </a:rPr>
              <a:t>2. Hattmakarens </a:t>
            </a:r>
            <a:r>
              <a:rPr lang="sv-SE" sz="2200" dirty="0">
                <a:latin typeface="Comic Sans MS" panose="030F0702030302020204" pitchFamily="66" charset="0"/>
              </a:rPr>
              <a:t>arm är 60 cm lång</a:t>
            </a:r>
            <a:r>
              <a:rPr lang="sv-SE" sz="2200" dirty="0" smtClean="0">
                <a:latin typeface="Comic Sans MS" panose="030F0702030302020204" pitchFamily="66" charset="0"/>
              </a:rPr>
              <a:t>.</a:t>
            </a:r>
            <a:endParaRPr lang="sv-SE" sz="2200" dirty="0">
              <a:latin typeface="Comic Sans MS" panose="030F0702030302020204" pitchFamily="66" charset="0"/>
            </a:endParaRPr>
          </a:p>
          <a:p>
            <a:pPr marL="342900" indent="-342900">
              <a:buFont typeface="Wingdings" panose="05000000000000000000" pitchFamily="2" charset="2"/>
              <a:buChar char="Ø"/>
            </a:pPr>
            <a:r>
              <a:rPr lang="sv-SE" sz="2200" dirty="0" smtClean="0">
                <a:latin typeface="Comic Sans MS" panose="030F0702030302020204" pitchFamily="66" charset="0"/>
              </a:rPr>
              <a:t>Hur </a:t>
            </a:r>
            <a:r>
              <a:rPr lang="sv-SE" sz="2200" dirty="0">
                <a:latin typeface="Comic Sans MS" panose="030F0702030302020204" pitchFamily="66" charset="0"/>
              </a:rPr>
              <a:t>lång måste hans arm bli efter förlängningen för att nå bordets slut</a:t>
            </a:r>
            <a:r>
              <a:rPr lang="sv-SE" sz="2200" dirty="0" smtClean="0">
                <a:latin typeface="Comic Sans MS" panose="030F0702030302020204" pitchFamily="66" charset="0"/>
              </a:rPr>
              <a:t>? </a:t>
            </a:r>
          </a:p>
          <a:p>
            <a:r>
              <a:rPr lang="sv-SE" sz="2200" b="1" dirty="0" smtClean="0">
                <a:solidFill>
                  <a:srgbClr val="7030A0"/>
                </a:solidFill>
                <a:latin typeface="Comic Sans MS" panose="030F0702030302020204" pitchFamily="66" charset="0"/>
              </a:rPr>
              <a:t>- 60cm x 100=6000cm=60m.</a:t>
            </a:r>
            <a:endParaRPr lang="sv-SE" sz="2200" b="1" dirty="0">
              <a:solidFill>
                <a:srgbClr val="7030A0"/>
              </a:solidFill>
              <a:latin typeface="Comic Sans MS" panose="030F0702030302020204" pitchFamily="66" charset="0"/>
            </a:endParaRPr>
          </a:p>
        </p:txBody>
      </p:sp>
      <p:pic>
        <p:nvPicPr>
          <p:cNvPr id="8194" name="Picture 2" descr="im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2482" y="160338"/>
            <a:ext cx="340360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imag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9699"/>
          <a:stretch/>
        </p:blipFill>
        <p:spPr bwMode="auto">
          <a:xfrm>
            <a:off x="8649154" y="3505653"/>
            <a:ext cx="3403600" cy="307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104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 calcmode="lin" valueType="num">
                                      <p:cBhvr additive="base">
                                        <p:cTn id="13" dur="500" fill="hold"/>
                                        <p:tgtEl>
                                          <p:spTgt spid="8194"/>
                                        </p:tgtEl>
                                        <p:attrNameLst>
                                          <p:attrName>ppt_x</p:attrName>
                                        </p:attrNameLst>
                                      </p:cBhvr>
                                      <p:tavLst>
                                        <p:tav tm="0">
                                          <p:val>
                                            <p:strVal val="#ppt_x"/>
                                          </p:val>
                                        </p:tav>
                                        <p:tav tm="100000">
                                          <p:val>
                                            <p:strVal val="#ppt_x"/>
                                          </p:val>
                                        </p:tav>
                                      </p:tavLst>
                                    </p:anim>
                                    <p:anim calcmode="lin" valueType="num">
                                      <p:cBhvr additive="base">
                                        <p:cTn id="14"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95"/>
                                        </p:tgtEl>
                                        <p:attrNameLst>
                                          <p:attrName>style.visibility</p:attrName>
                                        </p:attrNameLst>
                                      </p:cBhvr>
                                      <p:to>
                                        <p:strVal val="visible"/>
                                      </p:to>
                                    </p:set>
                                    <p:anim calcmode="lin" valueType="num">
                                      <p:cBhvr additive="base">
                                        <p:cTn id="19" dur="500" fill="hold"/>
                                        <p:tgtEl>
                                          <p:spTgt spid="8195"/>
                                        </p:tgtEl>
                                        <p:attrNameLst>
                                          <p:attrName>ppt_x</p:attrName>
                                        </p:attrNameLst>
                                      </p:cBhvr>
                                      <p:tavLst>
                                        <p:tav tm="0">
                                          <p:val>
                                            <p:strVal val="#ppt_x"/>
                                          </p:val>
                                        </p:tav>
                                        <p:tav tm="100000">
                                          <p:val>
                                            <p:strVal val="#ppt_x"/>
                                          </p:val>
                                        </p:tav>
                                      </p:tavLst>
                                    </p:anim>
                                    <p:anim calcmode="lin" valueType="num">
                                      <p:cBhvr additive="base">
                                        <p:cTn id="20"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https://www.mitti.se/image-3.291781.188943.20240726080714.9a87a862af?size=5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 name="Rektangel 1"/>
          <p:cNvSpPr/>
          <p:nvPr/>
        </p:nvSpPr>
        <p:spPr>
          <a:xfrm>
            <a:off x="97972" y="934428"/>
            <a:ext cx="7127421" cy="5139869"/>
          </a:xfrm>
          <a:prstGeom prst="rect">
            <a:avLst/>
          </a:prstGeom>
        </p:spPr>
        <p:txBody>
          <a:bodyPr wrap="square">
            <a:spAutoFit/>
          </a:bodyPr>
          <a:lstStyle/>
          <a:p>
            <a:r>
              <a:rPr lang="sv-SE" sz="3000" b="1" dirty="0">
                <a:solidFill>
                  <a:schemeClr val="accent2">
                    <a:lumMod val="75000"/>
                  </a:schemeClr>
                </a:solidFill>
                <a:latin typeface="Comic Sans MS" panose="030F0702030302020204" pitchFamily="66" charset="0"/>
              </a:rPr>
              <a:t>Kapitel 2: Bordet som aldrig tog slut</a:t>
            </a:r>
          </a:p>
          <a:p>
            <a:endParaRPr lang="sv-SE" sz="2800" dirty="0">
              <a:latin typeface="Comic Sans MS" panose="030F0702030302020204" pitchFamily="66" charset="0"/>
            </a:endParaRPr>
          </a:p>
          <a:p>
            <a:endParaRPr lang="sv-SE" sz="2800" dirty="0">
              <a:latin typeface="Comic Sans MS" panose="030F0702030302020204" pitchFamily="66" charset="0"/>
            </a:endParaRPr>
          </a:p>
          <a:p>
            <a:r>
              <a:rPr lang="sv-SE" sz="2200" dirty="0">
                <a:latin typeface="Comic Sans MS" panose="030F0702030302020204" pitchFamily="66" charset="0"/>
              </a:rPr>
              <a:t>När Linus och Mira räknat klart nickade Hattmakaren glatt och sträckte sin arm precis lagom långt. </a:t>
            </a:r>
            <a:endParaRPr lang="sv-SE" sz="2200" dirty="0" smtClean="0">
              <a:latin typeface="Comic Sans MS" panose="030F0702030302020204" pitchFamily="66" charset="0"/>
            </a:endParaRPr>
          </a:p>
          <a:p>
            <a:endParaRPr lang="sv-SE" sz="2200" dirty="0">
              <a:latin typeface="Comic Sans MS" panose="030F0702030302020204" pitchFamily="66" charset="0"/>
            </a:endParaRPr>
          </a:p>
          <a:p>
            <a:r>
              <a:rPr lang="sv-SE" sz="2200" dirty="0" smtClean="0">
                <a:latin typeface="Comic Sans MS" panose="030F0702030302020204" pitchFamily="66" charset="0"/>
              </a:rPr>
              <a:t>Nu </a:t>
            </a:r>
            <a:r>
              <a:rPr lang="sv-SE" sz="2200" dirty="0">
                <a:latin typeface="Comic Sans MS" panose="030F0702030302020204" pitchFamily="66" charset="0"/>
              </a:rPr>
              <a:t>kunde han nå kopparna, och festen började med ett skratt och massor av te</a:t>
            </a:r>
            <a:r>
              <a:rPr lang="sv-SE" sz="2200" dirty="0">
                <a:latin typeface="Comic Sans MS" panose="030F0702030302020204" pitchFamily="66" charset="0"/>
              </a:rPr>
              <a:t>. När de hade druckit lite te kände de att de växte lite till, </a:t>
            </a:r>
            <a:r>
              <a:rPr lang="sv-SE" sz="2200" dirty="0" smtClean="0">
                <a:latin typeface="Comic Sans MS" panose="030F0702030302020204" pitchFamily="66" charset="0"/>
              </a:rPr>
              <a:t>ungefär ytterligare </a:t>
            </a:r>
            <a:r>
              <a:rPr lang="sv-SE" sz="2200" dirty="0">
                <a:latin typeface="Comic Sans MS" panose="030F0702030302020204" pitchFamily="66" charset="0"/>
              </a:rPr>
              <a:t>10 cm, och blev lika långa som Hattmakaren.</a:t>
            </a:r>
            <a:endParaRPr lang="sv-SE" sz="2200" dirty="0">
              <a:latin typeface="Comic Sans MS" panose="030F0702030302020204" pitchFamily="66" charset="0"/>
            </a:endParaRPr>
          </a:p>
          <a:p>
            <a:endParaRPr lang="sv-SE" sz="2200" dirty="0" smtClean="0">
              <a:latin typeface="Comic Sans MS" panose="030F0702030302020204" pitchFamily="66" charset="0"/>
            </a:endParaRPr>
          </a:p>
          <a:p>
            <a:r>
              <a:rPr lang="sv-SE" sz="2200" dirty="0" smtClean="0">
                <a:latin typeface="Comic Sans MS" panose="030F0702030302020204" pitchFamily="66" charset="0"/>
              </a:rPr>
              <a:t>Efter </a:t>
            </a:r>
            <a:r>
              <a:rPr lang="sv-SE" sz="2200" dirty="0">
                <a:latin typeface="Comic Sans MS" panose="030F0702030302020204" pitchFamily="66" charset="0"/>
              </a:rPr>
              <a:t>festen bugade Hattmakaren djupt och pekade mot en stig som ledde vidare.</a:t>
            </a:r>
          </a:p>
        </p:txBody>
      </p:sp>
      <p:pic>
        <p:nvPicPr>
          <p:cNvPr id="9218" name="Picture 2" descr="im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5959" y="334394"/>
            <a:ext cx="4150655" cy="62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467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wheel(1)">
                                      <p:cBhvr>
                                        <p:cTn id="13"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41076" y="117693"/>
            <a:ext cx="5949481" cy="6709529"/>
          </a:xfrm>
          <a:prstGeom prst="rect">
            <a:avLst/>
          </a:prstGeom>
        </p:spPr>
        <p:txBody>
          <a:bodyPr wrap="square">
            <a:spAutoFit/>
          </a:bodyPr>
          <a:lstStyle/>
          <a:p>
            <a:r>
              <a:rPr lang="sv-SE" sz="2600" b="1" dirty="0">
                <a:solidFill>
                  <a:srgbClr val="FF0000"/>
                </a:solidFill>
                <a:latin typeface="Comic Sans MS" panose="030F0702030302020204" pitchFamily="66" charset="0"/>
              </a:rPr>
              <a:t>Kapitel 3: Labyrinten som bytte form</a:t>
            </a:r>
          </a:p>
          <a:p>
            <a:endParaRPr lang="sv-SE" sz="2600" dirty="0">
              <a:solidFill>
                <a:srgbClr val="0070C0"/>
              </a:solidFill>
              <a:latin typeface="Comic Sans MS" panose="030F0702030302020204" pitchFamily="66" charset="0"/>
            </a:endParaRPr>
          </a:p>
          <a:p>
            <a:r>
              <a:rPr lang="sv-SE" sz="2200" dirty="0" smtClean="0">
                <a:latin typeface="Comic Sans MS" panose="030F0702030302020204" pitchFamily="66" charset="0"/>
              </a:rPr>
              <a:t>Stigen </a:t>
            </a:r>
            <a:r>
              <a:rPr lang="sv-SE" sz="2200" dirty="0">
                <a:latin typeface="Comic Sans MS" panose="030F0702030302020204" pitchFamily="66" charset="0"/>
              </a:rPr>
              <a:t>slutade vid ett stort slott. Framför slottet låg Hjärter Damens labyrint. Väggarna rörde sig långsamt, som om de levde.</a:t>
            </a:r>
          </a:p>
          <a:p>
            <a:r>
              <a:rPr lang="sv-SE" sz="2200" dirty="0">
                <a:latin typeface="Comic Sans MS" panose="030F0702030302020204" pitchFamily="66" charset="0"/>
              </a:rPr>
              <a:t>För Linus och Mira såg det oändligt högt ut. De var fortfarande pyttesmå, </a:t>
            </a:r>
            <a:r>
              <a:rPr lang="sv-SE" sz="2200" dirty="0" smtClean="0">
                <a:latin typeface="Comic Sans MS" panose="030F0702030302020204" pitchFamily="66" charset="0"/>
              </a:rPr>
              <a:t>nu bara </a:t>
            </a:r>
            <a:r>
              <a:rPr lang="sv-SE" sz="2200" dirty="0">
                <a:latin typeface="Comic Sans MS" panose="030F0702030302020204" pitchFamily="66" charset="0"/>
              </a:rPr>
              <a:t>ungefär 25 centimeter </a:t>
            </a:r>
            <a:r>
              <a:rPr lang="sv-SE" sz="2200" dirty="0" smtClean="0">
                <a:latin typeface="Comic Sans MS" panose="030F0702030302020204" pitchFamily="66" charset="0"/>
              </a:rPr>
              <a:t>långa, </a:t>
            </a:r>
            <a:r>
              <a:rPr lang="sv-SE" sz="2200" dirty="0">
                <a:latin typeface="Comic Sans MS" panose="030F0702030302020204" pitchFamily="66" charset="0"/>
              </a:rPr>
              <a:t>efter </a:t>
            </a:r>
            <a:r>
              <a:rPr lang="sv-SE" sz="2200" dirty="0" smtClean="0">
                <a:latin typeface="Comic Sans MS" panose="030F0702030302020204" pitchFamily="66" charset="0"/>
              </a:rPr>
              <a:t>det </a:t>
            </a:r>
            <a:r>
              <a:rPr lang="sv-SE" sz="2200" dirty="0">
                <a:latin typeface="Comic Sans MS" panose="030F0702030302020204" pitchFamily="66" charset="0"/>
              </a:rPr>
              <a:t>magiska </a:t>
            </a:r>
            <a:r>
              <a:rPr lang="sv-SE" sz="2200" dirty="0" smtClean="0">
                <a:latin typeface="Comic Sans MS" panose="030F0702030302020204" pitchFamily="66" charset="0"/>
              </a:rPr>
              <a:t>te</a:t>
            </a:r>
            <a:r>
              <a:rPr lang="sv-SE" sz="2200" dirty="0" smtClean="0">
                <a:latin typeface="Comic Sans MS" panose="030F0702030302020204" pitchFamily="66" charset="0"/>
              </a:rPr>
              <a:t>et </a:t>
            </a:r>
            <a:r>
              <a:rPr lang="sv-SE" sz="2200" dirty="0">
                <a:latin typeface="Comic Sans MS" panose="030F0702030302020204" pitchFamily="66" charset="0"/>
              </a:rPr>
              <a:t>tidigare.</a:t>
            </a:r>
          </a:p>
          <a:p>
            <a:r>
              <a:rPr lang="sv-SE" sz="2200" dirty="0">
                <a:latin typeface="Comic Sans MS" panose="030F0702030302020204" pitchFamily="66" charset="0"/>
              </a:rPr>
              <a:t>Plötsligt hördes ett rasande vrål</a:t>
            </a:r>
            <a:r>
              <a:rPr lang="sv-SE" sz="2200" dirty="0" smtClean="0">
                <a:latin typeface="Comic Sans MS" panose="030F0702030302020204" pitchFamily="66" charset="0"/>
              </a:rPr>
              <a:t>.</a:t>
            </a:r>
          </a:p>
          <a:p>
            <a:endParaRPr lang="sv-SE" sz="2200" dirty="0">
              <a:latin typeface="Comic Sans MS" panose="030F0702030302020204" pitchFamily="66" charset="0"/>
            </a:endParaRPr>
          </a:p>
          <a:p>
            <a:r>
              <a:rPr lang="sv-SE" sz="2200" dirty="0">
                <a:latin typeface="Comic Sans MS" panose="030F0702030302020204" pitchFamily="66" charset="0"/>
              </a:rPr>
              <a:t>– VEM ÄR DET SOM KRYPER DÄR?!</a:t>
            </a:r>
          </a:p>
          <a:p>
            <a:r>
              <a:rPr lang="sv-SE" sz="2200" dirty="0">
                <a:latin typeface="Comic Sans MS" panose="030F0702030302020204" pitchFamily="66" charset="0"/>
              </a:rPr>
              <a:t>Framför dem reste sig Hjärter Dam, så stor att hon såg ut som ett torn av kort. Hon var 3 meter lång, och när hon böjde sig ner såg Linus och Mira ut som små insekter för henne.</a:t>
            </a:r>
          </a:p>
        </p:txBody>
      </p:sp>
      <p:pic>
        <p:nvPicPr>
          <p:cNvPr id="10242" name="Picture 2" descr="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7497" y="273587"/>
            <a:ext cx="4265159" cy="639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680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anim calcmode="lin" valueType="num">
                                      <p:cBhvr>
                                        <p:cTn id="13" dur="1000" fill="hold"/>
                                        <p:tgtEl>
                                          <p:spTgt spid="10242"/>
                                        </p:tgtEl>
                                        <p:attrNameLst>
                                          <p:attrName>ppt_w</p:attrName>
                                        </p:attrNameLst>
                                      </p:cBhvr>
                                      <p:tavLst>
                                        <p:tav tm="0">
                                          <p:val>
                                            <p:fltVal val="0"/>
                                          </p:val>
                                        </p:tav>
                                        <p:tav tm="100000">
                                          <p:val>
                                            <p:strVal val="#ppt_w"/>
                                          </p:val>
                                        </p:tav>
                                      </p:tavLst>
                                    </p:anim>
                                    <p:anim calcmode="lin" valueType="num">
                                      <p:cBhvr>
                                        <p:cTn id="14" dur="1000" fill="hold"/>
                                        <p:tgtEl>
                                          <p:spTgt spid="10242"/>
                                        </p:tgtEl>
                                        <p:attrNameLst>
                                          <p:attrName>ppt_h</p:attrName>
                                        </p:attrNameLst>
                                      </p:cBhvr>
                                      <p:tavLst>
                                        <p:tav tm="0">
                                          <p:val>
                                            <p:fltVal val="0"/>
                                          </p:val>
                                        </p:tav>
                                        <p:tav tm="100000">
                                          <p:val>
                                            <p:strVal val="#ppt_h"/>
                                          </p:val>
                                        </p:tav>
                                      </p:tavLst>
                                    </p:anim>
                                    <p:anim calcmode="lin" valueType="num">
                                      <p:cBhvr>
                                        <p:cTn id="15" dur="1000" fill="hold"/>
                                        <p:tgtEl>
                                          <p:spTgt spid="10242"/>
                                        </p:tgtEl>
                                        <p:attrNameLst>
                                          <p:attrName>style.rotation</p:attrName>
                                        </p:attrNameLst>
                                      </p:cBhvr>
                                      <p:tavLst>
                                        <p:tav tm="0">
                                          <p:val>
                                            <p:fltVal val="90"/>
                                          </p:val>
                                        </p:tav>
                                        <p:tav tm="100000">
                                          <p:val>
                                            <p:fltVal val="0"/>
                                          </p:val>
                                        </p:tav>
                                      </p:tavLst>
                                    </p:anim>
                                    <p:animEffect transition="in" filter="fade">
                                      <p:cBhvr>
                                        <p:cTn id="16" dur="1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41076" y="117693"/>
            <a:ext cx="6904703" cy="6647974"/>
          </a:xfrm>
          <a:prstGeom prst="rect">
            <a:avLst/>
          </a:prstGeom>
        </p:spPr>
        <p:txBody>
          <a:bodyPr wrap="square">
            <a:spAutoFit/>
          </a:bodyPr>
          <a:lstStyle/>
          <a:p>
            <a:r>
              <a:rPr lang="sv-SE" sz="2600" b="1" dirty="0">
                <a:solidFill>
                  <a:srgbClr val="FF0000"/>
                </a:solidFill>
                <a:latin typeface="Comic Sans MS" panose="030F0702030302020204" pitchFamily="66" charset="0"/>
              </a:rPr>
              <a:t>Kapitel 3: Labyrinten som bytte form</a:t>
            </a:r>
          </a:p>
          <a:p>
            <a:endParaRPr lang="sv-SE" sz="2600" dirty="0">
              <a:solidFill>
                <a:srgbClr val="0070C0"/>
              </a:solidFill>
              <a:latin typeface="Comic Sans MS" panose="030F0702030302020204" pitchFamily="66" charset="0"/>
            </a:endParaRPr>
          </a:p>
          <a:p>
            <a:r>
              <a:rPr lang="sv-SE" sz="2200" dirty="0">
                <a:latin typeface="Comic Sans MS" panose="030F0702030302020204" pitchFamily="66" charset="0"/>
              </a:rPr>
              <a:t>– Jag ser er knappt! skrek hon. – Och jag hatar små spelkort!</a:t>
            </a:r>
          </a:p>
          <a:p>
            <a:r>
              <a:rPr lang="sv-SE" sz="2200" dirty="0">
                <a:latin typeface="Comic Sans MS" panose="030F0702030302020204" pitchFamily="66" charset="0"/>
              </a:rPr>
              <a:t>– Om ni vill passera min labyrint måste ni vara nästan lika stora som jag. Lite mindre går bra… men inte längre än 2 meter!</a:t>
            </a:r>
          </a:p>
          <a:p>
            <a:r>
              <a:rPr lang="sv-SE" sz="2200" dirty="0">
                <a:latin typeface="Comic Sans MS" panose="030F0702030302020204" pitchFamily="66" charset="0"/>
              </a:rPr>
              <a:t>Hon skrattade argt och slängde ner tre stora spelkort framför dem:</a:t>
            </a:r>
          </a:p>
          <a:p>
            <a:r>
              <a:rPr lang="sv-SE" sz="2200" dirty="0">
                <a:latin typeface="Comic Sans MS" panose="030F0702030302020204" pitchFamily="66" charset="0"/>
              </a:rPr>
              <a:t>•	7 ♠ (spader)</a:t>
            </a:r>
          </a:p>
          <a:p>
            <a:r>
              <a:rPr lang="sv-SE" sz="2200" dirty="0">
                <a:latin typeface="Comic Sans MS" panose="030F0702030302020204" pitchFamily="66" charset="0"/>
              </a:rPr>
              <a:t>•	</a:t>
            </a:r>
            <a:r>
              <a:rPr lang="sv-SE" sz="2200" dirty="0">
                <a:solidFill>
                  <a:srgbClr val="FF0000"/>
                </a:solidFill>
                <a:latin typeface="Comic Sans MS" panose="030F0702030302020204" pitchFamily="66" charset="0"/>
              </a:rPr>
              <a:t>4 ♦</a:t>
            </a:r>
            <a:r>
              <a:rPr lang="sv-SE" sz="2200" dirty="0">
                <a:latin typeface="Comic Sans MS" panose="030F0702030302020204" pitchFamily="66" charset="0"/>
              </a:rPr>
              <a:t> (ruter)</a:t>
            </a:r>
          </a:p>
          <a:p>
            <a:r>
              <a:rPr lang="sv-SE" sz="2200" dirty="0">
                <a:latin typeface="Comic Sans MS" panose="030F0702030302020204" pitchFamily="66" charset="0"/>
              </a:rPr>
              <a:t>•	</a:t>
            </a:r>
            <a:r>
              <a:rPr lang="sv-SE" sz="2200" dirty="0">
                <a:solidFill>
                  <a:srgbClr val="FF0000"/>
                </a:solidFill>
                <a:latin typeface="Comic Sans MS" panose="030F0702030302020204" pitchFamily="66" charset="0"/>
              </a:rPr>
              <a:t>8 ♥ </a:t>
            </a:r>
            <a:r>
              <a:rPr lang="sv-SE" sz="2200" dirty="0">
                <a:latin typeface="Comic Sans MS" panose="030F0702030302020204" pitchFamily="66" charset="0"/>
              </a:rPr>
              <a:t>(hjärtan)</a:t>
            </a:r>
          </a:p>
          <a:p>
            <a:r>
              <a:rPr lang="sv-SE" sz="2200" dirty="0">
                <a:latin typeface="Comic Sans MS" panose="030F0702030302020204" pitchFamily="66" charset="0"/>
              </a:rPr>
              <a:t>– Välj rätt kort! dånade hon. – Kortet visar hur många gånger ni måste förstora </a:t>
            </a:r>
            <a:r>
              <a:rPr lang="sv-SE" sz="2200" dirty="0" smtClean="0">
                <a:latin typeface="Comic Sans MS" panose="030F0702030302020204" pitchFamily="66" charset="0"/>
              </a:rPr>
              <a:t>er för att vara 2 meter långa.</a:t>
            </a:r>
            <a:endParaRPr lang="sv-SE" sz="2200" dirty="0">
              <a:latin typeface="Comic Sans MS" panose="030F0702030302020204" pitchFamily="66" charset="0"/>
            </a:endParaRPr>
          </a:p>
          <a:p>
            <a:r>
              <a:rPr lang="sv-SE" sz="2200" dirty="0">
                <a:latin typeface="Comic Sans MS" panose="030F0702030302020204" pitchFamily="66" charset="0"/>
              </a:rPr>
              <a:t>– Och glöm inte, ni måste också tala om vilken skala ni använder!</a:t>
            </a:r>
          </a:p>
          <a:p>
            <a:r>
              <a:rPr lang="sv-SE" sz="2200" dirty="0">
                <a:latin typeface="Comic Sans MS" panose="030F0702030302020204" pitchFamily="66" charset="0"/>
              </a:rPr>
              <a:t>Mira </a:t>
            </a:r>
            <a:r>
              <a:rPr lang="sv-SE" sz="2200" dirty="0" smtClean="0">
                <a:latin typeface="Comic Sans MS" panose="030F0702030302020204" pitchFamily="66" charset="0"/>
              </a:rPr>
              <a:t>svalde:</a:t>
            </a:r>
            <a:r>
              <a:rPr lang="sv-SE" sz="2200" dirty="0">
                <a:latin typeface="Comic Sans MS" panose="030F0702030302020204" pitchFamily="66" charset="0"/>
              </a:rPr>
              <a:t> </a:t>
            </a:r>
            <a:r>
              <a:rPr lang="sv-SE" sz="2200" dirty="0" smtClean="0">
                <a:latin typeface="Comic Sans MS" panose="030F0702030302020204" pitchFamily="66" charset="0"/>
              </a:rPr>
              <a:t>– </a:t>
            </a:r>
            <a:r>
              <a:rPr lang="sv-SE" sz="2200" dirty="0">
                <a:latin typeface="Comic Sans MS" panose="030F0702030302020204" pitchFamily="66" charset="0"/>
              </a:rPr>
              <a:t>Gissar vi fel är vi vilse i labyrinten för alltid, viskade hon.</a:t>
            </a:r>
          </a:p>
        </p:txBody>
      </p:sp>
      <p:pic>
        <p:nvPicPr>
          <p:cNvPr id="11266" name="Picture 2" descr="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7304" y="242810"/>
            <a:ext cx="4265159" cy="639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848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wipe(down)">
                                      <p:cBhvr>
                                        <p:cTn id="13" dur="580">
                                          <p:stCondLst>
                                            <p:cond delay="0"/>
                                          </p:stCondLst>
                                        </p:cTn>
                                        <p:tgtEl>
                                          <p:spTgt spid="11266"/>
                                        </p:tgtEl>
                                      </p:cBhvr>
                                    </p:animEffect>
                                    <p:anim calcmode="lin" valueType="num">
                                      <p:cBhvr>
                                        <p:cTn id="14" dur="1822" tmFilter="0,0; 0.14,0.36; 0.43,0.73; 0.71,0.91; 1.0,1.0">
                                          <p:stCondLst>
                                            <p:cond delay="0"/>
                                          </p:stCondLst>
                                        </p:cTn>
                                        <p:tgtEl>
                                          <p:spTgt spid="1126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126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126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126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1266"/>
                                        </p:tgtEl>
                                        <p:attrNameLst>
                                          <p:attrName>ppt_y</p:attrName>
                                        </p:attrNameLst>
                                      </p:cBhvr>
                                      <p:tavLst>
                                        <p:tav tm="0" fmla="#ppt_y-sin(pi*$)/81">
                                          <p:val>
                                            <p:fltVal val="0"/>
                                          </p:val>
                                        </p:tav>
                                        <p:tav tm="100000">
                                          <p:val>
                                            <p:fltVal val="1"/>
                                          </p:val>
                                        </p:tav>
                                      </p:tavLst>
                                    </p:anim>
                                    <p:animScale>
                                      <p:cBhvr>
                                        <p:cTn id="19" dur="26">
                                          <p:stCondLst>
                                            <p:cond delay="650"/>
                                          </p:stCondLst>
                                        </p:cTn>
                                        <p:tgtEl>
                                          <p:spTgt spid="11266"/>
                                        </p:tgtEl>
                                      </p:cBhvr>
                                      <p:to x="100000" y="60000"/>
                                    </p:animScale>
                                    <p:animScale>
                                      <p:cBhvr>
                                        <p:cTn id="20" dur="166" decel="50000">
                                          <p:stCondLst>
                                            <p:cond delay="676"/>
                                          </p:stCondLst>
                                        </p:cTn>
                                        <p:tgtEl>
                                          <p:spTgt spid="11266"/>
                                        </p:tgtEl>
                                      </p:cBhvr>
                                      <p:to x="100000" y="100000"/>
                                    </p:animScale>
                                    <p:animScale>
                                      <p:cBhvr>
                                        <p:cTn id="21" dur="26">
                                          <p:stCondLst>
                                            <p:cond delay="1312"/>
                                          </p:stCondLst>
                                        </p:cTn>
                                        <p:tgtEl>
                                          <p:spTgt spid="11266"/>
                                        </p:tgtEl>
                                      </p:cBhvr>
                                      <p:to x="100000" y="80000"/>
                                    </p:animScale>
                                    <p:animScale>
                                      <p:cBhvr>
                                        <p:cTn id="22" dur="166" decel="50000">
                                          <p:stCondLst>
                                            <p:cond delay="1338"/>
                                          </p:stCondLst>
                                        </p:cTn>
                                        <p:tgtEl>
                                          <p:spTgt spid="11266"/>
                                        </p:tgtEl>
                                      </p:cBhvr>
                                      <p:to x="100000" y="100000"/>
                                    </p:animScale>
                                    <p:animScale>
                                      <p:cBhvr>
                                        <p:cTn id="23" dur="26">
                                          <p:stCondLst>
                                            <p:cond delay="1642"/>
                                          </p:stCondLst>
                                        </p:cTn>
                                        <p:tgtEl>
                                          <p:spTgt spid="11266"/>
                                        </p:tgtEl>
                                      </p:cBhvr>
                                      <p:to x="100000" y="90000"/>
                                    </p:animScale>
                                    <p:animScale>
                                      <p:cBhvr>
                                        <p:cTn id="24" dur="166" decel="50000">
                                          <p:stCondLst>
                                            <p:cond delay="1668"/>
                                          </p:stCondLst>
                                        </p:cTn>
                                        <p:tgtEl>
                                          <p:spTgt spid="11266"/>
                                        </p:tgtEl>
                                      </p:cBhvr>
                                      <p:to x="100000" y="100000"/>
                                    </p:animScale>
                                    <p:animScale>
                                      <p:cBhvr>
                                        <p:cTn id="25" dur="26">
                                          <p:stCondLst>
                                            <p:cond delay="1808"/>
                                          </p:stCondLst>
                                        </p:cTn>
                                        <p:tgtEl>
                                          <p:spTgt spid="11266"/>
                                        </p:tgtEl>
                                      </p:cBhvr>
                                      <p:to x="100000" y="95000"/>
                                    </p:animScale>
                                    <p:animScale>
                                      <p:cBhvr>
                                        <p:cTn id="26" dur="166" decel="50000">
                                          <p:stCondLst>
                                            <p:cond delay="1834"/>
                                          </p:stCondLst>
                                        </p:cTn>
                                        <p:tgtEl>
                                          <p:spTgt spid="112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41076" y="117693"/>
            <a:ext cx="6398517" cy="6093976"/>
          </a:xfrm>
          <a:prstGeom prst="rect">
            <a:avLst/>
          </a:prstGeom>
        </p:spPr>
        <p:txBody>
          <a:bodyPr wrap="square">
            <a:spAutoFit/>
          </a:bodyPr>
          <a:lstStyle/>
          <a:p>
            <a:r>
              <a:rPr lang="sv-SE" sz="2600" b="1" dirty="0">
                <a:solidFill>
                  <a:srgbClr val="FF0000"/>
                </a:solidFill>
                <a:latin typeface="Comic Sans MS" panose="030F0702030302020204" pitchFamily="66" charset="0"/>
              </a:rPr>
              <a:t>Kapitel 3: Labyrinten som bytte form</a:t>
            </a:r>
          </a:p>
          <a:p>
            <a:endParaRPr lang="sv-SE" sz="2600" dirty="0" smtClean="0">
              <a:solidFill>
                <a:srgbClr val="FF0000"/>
              </a:solidFill>
              <a:latin typeface="Comic Sans MS" panose="030F0702030302020204" pitchFamily="66" charset="0"/>
            </a:endParaRPr>
          </a:p>
          <a:p>
            <a:endParaRPr lang="sv-SE" sz="2600" dirty="0">
              <a:solidFill>
                <a:srgbClr val="FF0000"/>
              </a:solidFill>
              <a:latin typeface="Comic Sans MS" panose="030F0702030302020204" pitchFamily="66" charset="0"/>
            </a:endParaRPr>
          </a:p>
          <a:p>
            <a:endParaRPr lang="sv-SE" sz="2600" dirty="0">
              <a:solidFill>
                <a:srgbClr val="FF0000"/>
              </a:solidFill>
              <a:latin typeface="Comic Sans MS" panose="030F0702030302020204" pitchFamily="66" charset="0"/>
            </a:endParaRPr>
          </a:p>
          <a:p>
            <a:r>
              <a:rPr lang="sv-SE" sz="2200" dirty="0">
                <a:solidFill>
                  <a:srgbClr val="FF0000"/>
                </a:solidFill>
                <a:latin typeface="Comic Sans MS" panose="030F0702030302020204" pitchFamily="66" charset="0"/>
              </a:rPr>
              <a:t>📊 </a:t>
            </a:r>
            <a:r>
              <a:rPr lang="sv-SE" sz="2200" dirty="0">
                <a:latin typeface="Comic Sans MS" panose="030F0702030302020204" pitchFamily="66" charset="0"/>
              </a:rPr>
              <a:t>Uppgift 3 – Drottningens </a:t>
            </a:r>
            <a:r>
              <a:rPr lang="sv-SE" sz="2200" dirty="0" smtClean="0">
                <a:latin typeface="Comic Sans MS" panose="030F0702030302020204" pitchFamily="66" charset="0"/>
              </a:rPr>
              <a:t>prövning</a:t>
            </a:r>
          </a:p>
          <a:p>
            <a:endParaRPr lang="sv-SE" sz="2200" dirty="0">
              <a:latin typeface="Comic Sans MS" panose="030F0702030302020204" pitchFamily="66" charset="0"/>
            </a:endParaRPr>
          </a:p>
          <a:p>
            <a:r>
              <a:rPr lang="sv-SE" sz="2200" dirty="0">
                <a:latin typeface="Comic Sans MS" panose="030F0702030302020204" pitchFamily="66" charset="0"/>
              </a:rPr>
              <a:t>Linus och Mira är </a:t>
            </a:r>
            <a:r>
              <a:rPr lang="sv-SE" sz="2200" dirty="0" smtClean="0">
                <a:latin typeface="Comic Sans MS" panose="030F0702030302020204" pitchFamily="66" charset="0"/>
              </a:rPr>
              <a:t>nu 25 </a:t>
            </a:r>
            <a:r>
              <a:rPr lang="sv-SE" sz="2200" dirty="0">
                <a:latin typeface="Comic Sans MS" panose="030F0702030302020204" pitchFamily="66" charset="0"/>
              </a:rPr>
              <a:t>cm långa.</a:t>
            </a:r>
          </a:p>
          <a:p>
            <a:r>
              <a:rPr lang="sv-SE" sz="2200" dirty="0">
                <a:latin typeface="Comic Sans MS" panose="030F0702030302020204" pitchFamily="66" charset="0"/>
              </a:rPr>
              <a:t>Drottningen är 3 meter lång, men det räcker att de </a:t>
            </a:r>
            <a:r>
              <a:rPr lang="sv-SE" sz="2200" dirty="0" smtClean="0">
                <a:latin typeface="Comic Sans MS" panose="030F0702030302020204" pitchFamily="66" charset="0"/>
              </a:rPr>
              <a:t>blir </a:t>
            </a:r>
            <a:r>
              <a:rPr lang="sv-SE" sz="2200" dirty="0">
                <a:latin typeface="Comic Sans MS" panose="030F0702030302020204" pitchFamily="66" charset="0"/>
              </a:rPr>
              <a:t>2 meter långa</a:t>
            </a:r>
            <a:r>
              <a:rPr lang="sv-SE" sz="2200" dirty="0" smtClean="0">
                <a:latin typeface="Comic Sans MS" panose="030F0702030302020204" pitchFamily="66" charset="0"/>
              </a:rPr>
              <a:t>.</a:t>
            </a:r>
          </a:p>
          <a:p>
            <a:endParaRPr lang="sv-SE" sz="2200" dirty="0">
              <a:latin typeface="Comic Sans MS" panose="030F0702030302020204" pitchFamily="66" charset="0"/>
            </a:endParaRPr>
          </a:p>
          <a:p>
            <a:endParaRPr lang="sv-SE" sz="2200" dirty="0">
              <a:latin typeface="Comic Sans MS" panose="030F0702030302020204" pitchFamily="66" charset="0"/>
            </a:endParaRPr>
          </a:p>
          <a:p>
            <a:r>
              <a:rPr lang="sv-SE" sz="2200" dirty="0">
                <a:latin typeface="Comic Sans MS" panose="030F0702030302020204" pitchFamily="66" charset="0"/>
              </a:rPr>
              <a:t>1.	Hur många gånger måste Linus och Mira förstora sig för att bli </a:t>
            </a:r>
            <a:r>
              <a:rPr lang="sv-SE" sz="2200" dirty="0" smtClean="0">
                <a:latin typeface="Comic Sans MS" panose="030F0702030302020204" pitchFamily="66" charset="0"/>
              </a:rPr>
              <a:t>2 meter långa</a:t>
            </a:r>
            <a:r>
              <a:rPr lang="sv-SE" sz="2200" dirty="0" smtClean="0">
                <a:latin typeface="Comic Sans MS" panose="030F0702030302020204" pitchFamily="66" charset="0"/>
              </a:rPr>
              <a:t>?</a:t>
            </a:r>
            <a:endParaRPr lang="sv-SE" sz="2200" dirty="0">
              <a:latin typeface="Comic Sans MS" panose="030F0702030302020204" pitchFamily="66" charset="0"/>
            </a:endParaRPr>
          </a:p>
          <a:p>
            <a:r>
              <a:rPr lang="sv-SE" sz="2200" dirty="0">
                <a:latin typeface="Comic Sans MS" panose="030F0702030302020204" pitchFamily="66" charset="0"/>
              </a:rPr>
              <a:t>2.	Vilket kort ska de välja</a:t>
            </a:r>
            <a:r>
              <a:rPr lang="sv-SE" sz="2200" dirty="0" smtClean="0">
                <a:latin typeface="Comic Sans MS" panose="030F0702030302020204" pitchFamily="66" charset="0"/>
              </a:rPr>
              <a:t>: </a:t>
            </a:r>
            <a:r>
              <a:rPr lang="sv-SE" sz="2200" b="1" dirty="0">
                <a:solidFill>
                  <a:srgbClr val="FF0000"/>
                </a:solidFill>
                <a:latin typeface="Comic Sans MS" panose="030F0702030302020204" pitchFamily="66" charset="0"/>
              </a:rPr>
              <a:t>4</a:t>
            </a:r>
            <a:r>
              <a:rPr lang="sv-SE" sz="2200" dirty="0">
                <a:latin typeface="Comic Sans MS" panose="030F0702030302020204" pitchFamily="66" charset="0"/>
              </a:rPr>
              <a:t> </a:t>
            </a:r>
            <a:r>
              <a:rPr lang="sv-SE" sz="2200" dirty="0" smtClean="0">
                <a:solidFill>
                  <a:srgbClr val="FF0000"/>
                </a:solidFill>
                <a:latin typeface="Comic Sans MS" panose="030F0702030302020204" pitchFamily="66" charset="0"/>
              </a:rPr>
              <a:t>♦, </a:t>
            </a:r>
            <a:r>
              <a:rPr lang="sv-SE" sz="2200" dirty="0">
                <a:latin typeface="Comic Sans MS" panose="030F0702030302020204" pitchFamily="66" charset="0"/>
              </a:rPr>
              <a:t>7 ♠</a:t>
            </a:r>
            <a:r>
              <a:rPr lang="sv-SE" sz="2200" dirty="0" smtClean="0">
                <a:latin typeface="Comic Sans MS" panose="030F0702030302020204" pitchFamily="66" charset="0"/>
              </a:rPr>
              <a:t> </a:t>
            </a:r>
            <a:r>
              <a:rPr lang="sv-SE" sz="2200" dirty="0">
                <a:latin typeface="Comic Sans MS" panose="030F0702030302020204" pitchFamily="66" charset="0"/>
              </a:rPr>
              <a:t>eller </a:t>
            </a:r>
            <a:r>
              <a:rPr lang="sv-SE" sz="2200" b="1" dirty="0">
                <a:solidFill>
                  <a:srgbClr val="FF0000"/>
                </a:solidFill>
                <a:latin typeface="Comic Sans MS" panose="030F0702030302020204" pitchFamily="66" charset="0"/>
              </a:rPr>
              <a:t>8 ♥</a:t>
            </a:r>
            <a:r>
              <a:rPr lang="sv-SE" sz="2200" dirty="0">
                <a:latin typeface="Comic Sans MS" panose="030F0702030302020204" pitchFamily="66" charset="0"/>
              </a:rPr>
              <a:t>?</a:t>
            </a:r>
          </a:p>
          <a:p>
            <a:r>
              <a:rPr lang="sv-SE" sz="2200" dirty="0">
                <a:latin typeface="Comic Sans MS" panose="030F0702030302020204" pitchFamily="66" charset="0"/>
              </a:rPr>
              <a:t>3.	Vilken skala motsvarar deras förstoring? (t.ex. 1:?, ?:1)</a:t>
            </a:r>
          </a:p>
        </p:txBody>
      </p:sp>
      <p:sp>
        <p:nvSpPr>
          <p:cNvPr id="3" name="Rektangel 2"/>
          <p:cNvSpPr/>
          <p:nvPr/>
        </p:nvSpPr>
        <p:spPr>
          <a:xfrm>
            <a:off x="7342414" y="1195392"/>
            <a:ext cx="6096000" cy="646331"/>
          </a:xfrm>
          <a:prstGeom prst="rect">
            <a:avLst/>
          </a:prstGeom>
        </p:spPr>
        <p:txBody>
          <a:bodyPr>
            <a:spAutoFit/>
          </a:bodyPr>
          <a:lstStyle/>
          <a:p>
            <a:r>
              <a:rPr lang="sv-SE" dirty="0">
                <a:latin typeface="Comic Sans MS" panose="030F0702030302020204" pitchFamily="66" charset="0"/>
                <a:ea typeface="Times New Roman" panose="02020603050405020304" pitchFamily="18" charset="0"/>
              </a:rPr>
              <a:t>Linus tog ett djupt andetag.</a:t>
            </a:r>
          </a:p>
          <a:p>
            <a:r>
              <a:rPr lang="sv-SE" dirty="0">
                <a:latin typeface="Comic Sans MS" panose="030F0702030302020204" pitchFamily="66" charset="0"/>
                <a:ea typeface="Times New Roman" panose="02020603050405020304" pitchFamily="18" charset="0"/>
              </a:rPr>
              <a:t>– Vi räknar. Det här handlar om skala.</a:t>
            </a:r>
          </a:p>
        </p:txBody>
      </p:sp>
      <p:pic>
        <p:nvPicPr>
          <p:cNvPr id="5" name="Picture 2" descr="image.png"/>
          <p:cNvPicPr>
            <a:picLocks noChangeAspect="1" noChangeArrowheads="1"/>
          </p:cNvPicPr>
          <p:nvPr/>
        </p:nvPicPr>
        <p:blipFill rotWithShape="1">
          <a:blip r:embed="rId2">
            <a:extLst>
              <a:ext uri="{28A0092B-C50C-407E-A947-70E740481C1C}">
                <a14:useLocalDpi xmlns:a14="http://schemas.microsoft.com/office/drawing/2010/main" val="0"/>
              </a:ext>
            </a:extLst>
          </a:blip>
          <a:srcRect t="44698"/>
          <a:stretch/>
        </p:blipFill>
        <p:spPr bwMode="auto">
          <a:xfrm>
            <a:off x="7342414" y="2449286"/>
            <a:ext cx="4265159" cy="353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0705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41076" y="117693"/>
            <a:ext cx="6398517" cy="6032421"/>
          </a:xfrm>
          <a:prstGeom prst="rect">
            <a:avLst/>
          </a:prstGeom>
        </p:spPr>
        <p:txBody>
          <a:bodyPr wrap="square">
            <a:spAutoFit/>
          </a:bodyPr>
          <a:lstStyle/>
          <a:p>
            <a:r>
              <a:rPr lang="sv-SE" sz="2600" b="1" dirty="0">
                <a:solidFill>
                  <a:srgbClr val="FF0000"/>
                </a:solidFill>
                <a:latin typeface="Comic Sans MS" panose="030F0702030302020204" pitchFamily="66" charset="0"/>
              </a:rPr>
              <a:t>Kapitel 3: Labyrinten som bytte form</a:t>
            </a:r>
          </a:p>
          <a:p>
            <a:endParaRPr lang="sv-SE" sz="2600" dirty="0">
              <a:solidFill>
                <a:srgbClr val="FF0000"/>
              </a:solidFill>
              <a:latin typeface="Comic Sans MS" panose="030F0702030302020204" pitchFamily="66" charset="0"/>
            </a:endParaRPr>
          </a:p>
          <a:p>
            <a:endParaRPr lang="sv-SE" sz="2600" dirty="0">
              <a:solidFill>
                <a:srgbClr val="FF0000"/>
              </a:solidFill>
              <a:latin typeface="Comic Sans MS" panose="030F0702030302020204" pitchFamily="66" charset="0"/>
            </a:endParaRPr>
          </a:p>
          <a:p>
            <a:r>
              <a:rPr lang="sv-SE" sz="2200" dirty="0">
                <a:solidFill>
                  <a:srgbClr val="FF0000"/>
                </a:solidFill>
                <a:latin typeface="Comic Sans MS" panose="030F0702030302020204" pitchFamily="66" charset="0"/>
              </a:rPr>
              <a:t>📊 </a:t>
            </a:r>
            <a:r>
              <a:rPr lang="sv-SE" sz="2200" dirty="0">
                <a:latin typeface="Comic Sans MS" panose="030F0702030302020204" pitchFamily="66" charset="0"/>
              </a:rPr>
              <a:t>Uppgift 3 – Drottningens </a:t>
            </a:r>
            <a:r>
              <a:rPr lang="sv-SE" sz="2200" dirty="0" smtClean="0">
                <a:latin typeface="Comic Sans MS" panose="030F0702030302020204" pitchFamily="66" charset="0"/>
              </a:rPr>
              <a:t>prövning</a:t>
            </a:r>
          </a:p>
          <a:p>
            <a:endParaRPr lang="sv-SE" sz="2200" dirty="0">
              <a:latin typeface="Comic Sans MS" panose="030F0702030302020204" pitchFamily="66" charset="0"/>
            </a:endParaRPr>
          </a:p>
          <a:p>
            <a:r>
              <a:rPr lang="sv-SE" sz="2200" dirty="0">
                <a:latin typeface="Comic Sans MS" panose="030F0702030302020204" pitchFamily="66" charset="0"/>
              </a:rPr>
              <a:t>Linus och Mira är </a:t>
            </a:r>
            <a:r>
              <a:rPr lang="sv-SE" sz="2200" dirty="0" smtClean="0">
                <a:latin typeface="Comic Sans MS" panose="030F0702030302020204" pitchFamily="66" charset="0"/>
              </a:rPr>
              <a:t>nu 25 </a:t>
            </a:r>
            <a:r>
              <a:rPr lang="sv-SE" sz="2200" dirty="0">
                <a:latin typeface="Comic Sans MS" panose="030F0702030302020204" pitchFamily="66" charset="0"/>
              </a:rPr>
              <a:t>cm långa.</a:t>
            </a:r>
          </a:p>
          <a:p>
            <a:r>
              <a:rPr lang="sv-SE" sz="2200" dirty="0">
                <a:latin typeface="Comic Sans MS" panose="030F0702030302020204" pitchFamily="66" charset="0"/>
              </a:rPr>
              <a:t>Drottningen är 3 meter lång, men det räcker att de </a:t>
            </a:r>
            <a:r>
              <a:rPr lang="sv-SE" sz="2200" dirty="0" smtClean="0">
                <a:latin typeface="Comic Sans MS" panose="030F0702030302020204" pitchFamily="66" charset="0"/>
              </a:rPr>
              <a:t>blir </a:t>
            </a:r>
            <a:r>
              <a:rPr lang="sv-SE" sz="2200" dirty="0">
                <a:latin typeface="Comic Sans MS" panose="030F0702030302020204" pitchFamily="66" charset="0"/>
              </a:rPr>
              <a:t>2 meter långa</a:t>
            </a:r>
            <a:r>
              <a:rPr lang="sv-SE" sz="2200" dirty="0" smtClean="0">
                <a:latin typeface="Comic Sans MS" panose="030F0702030302020204" pitchFamily="66" charset="0"/>
              </a:rPr>
              <a:t>.</a:t>
            </a:r>
            <a:endParaRPr lang="sv-SE" sz="2200" dirty="0">
              <a:latin typeface="Comic Sans MS" panose="030F0702030302020204" pitchFamily="66" charset="0"/>
            </a:endParaRPr>
          </a:p>
          <a:p>
            <a:endParaRPr lang="sv-SE" sz="2200" dirty="0">
              <a:latin typeface="Comic Sans MS" panose="030F0702030302020204" pitchFamily="66" charset="0"/>
            </a:endParaRPr>
          </a:p>
          <a:p>
            <a:r>
              <a:rPr lang="sv-SE" sz="2200" dirty="0">
                <a:latin typeface="Comic Sans MS" panose="030F0702030302020204" pitchFamily="66" charset="0"/>
              </a:rPr>
              <a:t>1.	Hur många gånger måste Linus och Mira förstora sig för att bli </a:t>
            </a:r>
            <a:r>
              <a:rPr lang="sv-SE" sz="2200" dirty="0" smtClean="0">
                <a:latin typeface="Comic Sans MS" panose="030F0702030302020204" pitchFamily="66" charset="0"/>
              </a:rPr>
              <a:t>2 </a:t>
            </a:r>
            <a:r>
              <a:rPr lang="sv-SE" sz="2200" smtClean="0">
                <a:latin typeface="Comic Sans MS" panose="030F0702030302020204" pitchFamily="66" charset="0"/>
              </a:rPr>
              <a:t>meter långa</a:t>
            </a:r>
            <a:r>
              <a:rPr lang="sv-SE" sz="2200" smtClean="0">
                <a:latin typeface="Comic Sans MS" panose="030F0702030302020204" pitchFamily="66" charset="0"/>
              </a:rPr>
              <a:t>? </a:t>
            </a:r>
            <a:r>
              <a:rPr lang="sv-SE" sz="2200" b="1" dirty="0">
                <a:solidFill>
                  <a:srgbClr val="FF0000"/>
                </a:solidFill>
                <a:latin typeface="Comic Sans MS" panose="030F0702030302020204" pitchFamily="66" charset="0"/>
              </a:rPr>
              <a:t>De måste förstora sig 8 gånger.</a:t>
            </a:r>
          </a:p>
          <a:p>
            <a:r>
              <a:rPr lang="sv-SE" sz="2200" dirty="0">
                <a:latin typeface="Comic Sans MS" panose="030F0702030302020204" pitchFamily="66" charset="0"/>
              </a:rPr>
              <a:t>2.	Vilket kort ska de välja</a:t>
            </a:r>
            <a:r>
              <a:rPr lang="sv-SE" sz="2200" dirty="0" smtClean="0">
                <a:latin typeface="Comic Sans MS" panose="030F0702030302020204" pitchFamily="66" charset="0"/>
              </a:rPr>
              <a:t>: </a:t>
            </a:r>
            <a:r>
              <a:rPr lang="sv-SE" sz="2200" b="1" dirty="0">
                <a:solidFill>
                  <a:srgbClr val="FF0000"/>
                </a:solidFill>
                <a:latin typeface="Comic Sans MS" panose="030F0702030302020204" pitchFamily="66" charset="0"/>
              </a:rPr>
              <a:t>4</a:t>
            </a:r>
            <a:r>
              <a:rPr lang="sv-SE" sz="2200" dirty="0">
                <a:latin typeface="Comic Sans MS" panose="030F0702030302020204" pitchFamily="66" charset="0"/>
              </a:rPr>
              <a:t> </a:t>
            </a:r>
            <a:r>
              <a:rPr lang="sv-SE" sz="2200" dirty="0" smtClean="0">
                <a:solidFill>
                  <a:srgbClr val="FF0000"/>
                </a:solidFill>
                <a:latin typeface="Comic Sans MS" panose="030F0702030302020204" pitchFamily="66" charset="0"/>
              </a:rPr>
              <a:t>♦, </a:t>
            </a:r>
            <a:r>
              <a:rPr lang="sv-SE" sz="2200" dirty="0">
                <a:latin typeface="Comic Sans MS" panose="030F0702030302020204" pitchFamily="66" charset="0"/>
              </a:rPr>
              <a:t>7 ♠</a:t>
            </a:r>
            <a:r>
              <a:rPr lang="sv-SE" sz="2200" dirty="0" smtClean="0">
                <a:latin typeface="Comic Sans MS" panose="030F0702030302020204" pitchFamily="66" charset="0"/>
              </a:rPr>
              <a:t> </a:t>
            </a:r>
            <a:r>
              <a:rPr lang="sv-SE" sz="2200" dirty="0">
                <a:latin typeface="Comic Sans MS" panose="030F0702030302020204" pitchFamily="66" charset="0"/>
              </a:rPr>
              <a:t>eller </a:t>
            </a:r>
            <a:r>
              <a:rPr lang="sv-SE" sz="2200" b="1" dirty="0">
                <a:solidFill>
                  <a:srgbClr val="FF0000"/>
                </a:solidFill>
                <a:latin typeface="Comic Sans MS" panose="030F0702030302020204" pitchFamily="66" charset="0"/>
              </a:rPr>
              <a:t>8 ♥</a:t>
            </a:r>
            <a:r>
              <a:rPr lang="sv-SE" sz="2200" dirty="0">
                <a:latin typeface="Comic Sans MS" panose="030F0702030302020204" pitchFamily="66" charset="0"/>
              </a:rPr>
              <a:t>? </a:t>
            </a:r>
            <a:r>
              <a:rPr lang="sv-SE" sz="2200" b="1" dirty="0">
                <a:solidFill>
                  <a:srgbClr val="FF0000"/>
                </a:solidFill>
                <a:latin typeface="Comic Sans MS" panose="030F0702030302020204" pitchFamily="66" charset="0"/>
              </a:rPr>
              <a:t>De ska välja 8 ♥.</a:t>
            </a:r>
          </a:p>
          <a:p>
            <a:pPr marL="457200" indent="-457200">
              <a:buAutoNum type="arabicPeriod" startAt="3"/>
            </a:pPr>
            <a:r>
              <a:rPr lang="sv-SE" sz="2200" dirty="0" smtClean="0">
                <a:latin typeface="Comic Sans MS" panose="030F0702030302020204" pitchFamily="66" charset="0"/>
              </a:rPr>
              <a:t>Vilken </a:t>
            </a:r>
            <a:r>
              <a:rPr lang="sv-SE" sz="2200" dirty="0">
                <a:latin typeface="Comic Sans MS" panose="030F0702030302020204" pitchFamily="66" charset="0"/>
              </a:rPr>
              <a:t>skala motsvarar deras förstoring? (t.ex. 1:?, ?:1</a:t>
            </a:r>
            <a:r>
              <a:rPr lang="sv-SE" sz="2200" dirty="0" smtClean="0">
                <a:latin typeface="Comic Sans MS" panose="030F0702030302020204" pitchFamily="66" charset="0"/>
              </a:rPr>
              <a:t>)</a:t>
            </a:r>
          </a:p>
          <a:p>
            <a:r>
              <a:rPr lang="sv-SE" sz="2200" b="1" dirty="0" smtClean="0">
                <a:solidFill>
                  <a:srgbClr val="FF0000"/>
                </a:solidFill>
                <a:latin typeface="Comic Sans MS" panose="030F0702030302020204" pitchFamily="66" charset="0"/>
              </a:rPr>
              <a:t>Skalan är </a:t>
            </a:r>
            <a:r>
              <a:rPr lang="sv-SE" sz="2200" b="1" dirty="0" smtClean="0">
                <a:solidFill>
                  <a:srgbClr val="FF0000"/>
                </a:solidFill>
                <a:latin typeface="Comic Sans MS" panose="030F0702030302020204" pitchFamily="66" charset="0"/>
              </a:rPr>
              <a:t>8:1.</a:t>
            </a:r>
            <a:endParaRPr lang="sv-SE" sz="2200" b="1" dirty="0">
              <a:solidFill>
                <a:srgbClr val="FF0000"/>
              </a:solidFill>
              <a:latin typeface="Comic Sans MS" panose="030F0702030302020204" pitchFamily="66" charset="0"/>
            </a:endParaRPr>
          </a:p>
        </p:txBody>
      </p:sp>
      <p:pic>
        <p:nvPicPr>
          <p:cNvPr id="5" name="Picture 2" descr="image.png"/>
          <p:cNvPicPr>
            <a:picLocks noChangeAspect="1" noChangeArrowheads="1"/>
          </p:cNvPicPr>
          <p:nvPr/>
        </p:nvPicPr>
        <p:blipFill rotWithShape="1">
          <a:blip r:embed="rId2">
            <a:extLst>
              <a:ext uri="{28A0092B-C50C-407E-A947-70E740481C1C}">
                <a14:useLocalDpi xmlns:a14="http://schemas.microsoft.com/office/drawing/2010/main" val="0"/>
              </a:ext>
            </a:extLst>
          </a:blip>
          <a:srcRect t="44698"/>
          <a:stretch/>
        </p:blipFill>
        <p:spPr bwMode="auto">
          <a:xfrm>
            <a:off x="7179128" y="1469572"/>
            <a:ext cx="4265159" cy="353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792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90061" y="1750550"/>
            <a:ext cx="6398517" cy="3662541"/>
          </a:xfrm>
          <a:prstGeom prst="rect">
            <a:avLst/>
          </a:prstGeom>
        </p:spPr>
        <p:txBody>
          <a:bodyPr wrap="square">
            <a:spAutoFit/>
          </a:bodyPr>
          <a:lstStyle/>
          <a:p>
            <a:r>
              <a:rPr lang="sv-SE" sz="2600" b="1" dirty="0">
                <a:solidFill>
                  <a:srgbClr val="FF0000"/>
                </a:solidFill>
                <a:latin typeface="Comic Sans MS" panose="030F0702030302020204" pitchFamily="66" charset="0"/>
              </a:rPr>
              <a:t>Kapitel 3: Labyrinten som bytte form</a:t>
            </a:r>
          </a:p>
          <a:p>
            <a:endParaRPr lang="sv-SE" sz="2600" dirty="0" smtClean="0">
              <a:solidFill>
                <a:srgbClr val="0070C0"/>
              </a:solidFill>
              <a:latin typeface="Comic Sans MS" panose="030F0702030302020204" pitchFamily="66" charset="0"/>
            </a:endParaRPr>
          </a:p>
          <a:p>
            <a:endParaRPr lang="sv-SE" sz="2600" dirty="0">
              <a:solidFill>
                <a:srgbClr val="0070C0"/>
              </a:solidFill>
              <a:latin typeface="Comic Sans MS" panose="030F0702030302020204" pitchFamily="66" charset="0"/>
            </a:endParaRPr>
          </a:p>
          <a:p>
            <a:r>
              <a:rPr lang="sv-SE" sz="2200" dirty="0">
                <a:latin typeface="Comic Sans MS" panose="030F0702030302020204" pitchFamily="66" charset="0"/>
              </a:rPr>
              <a:t>När de svarat rätt log Drottningen för första gången på mycket länge. Väggarna i labyrinten stannade, och en bred väg öppnade sig mot slottet</a:t>
            </a:r>
            <a:r>
              <a:rPr lang="sv-SE" sz="2200" dirty="0" smtClean="0">
                <a:latin typeface="Comic Sans MS" panose="030F0702030302020204" pitchFamily="66" charset="0"/>
              </a:rPr>
              <a:t>.</a:t>
            </a:r>
          </a:p>
          <a:p>
            <a:endParaRPr lang="sv-SE" sz="2200" dirty="0">
              <a:latin typeface="Comic Sans MS" panose="030F0702030302020204" pitchFamily="66" charset="0"/>
            </a:endParaRPr>
          </a:p>
          <a:p>
            <a:r>
              <a:rPr lang="sv-SE" sz="2200" dirty="0">
                <a:latin typeface="Comic Sans MS" panose="030F0702030302020204" pitchFamily="66" charset="0"/>
              </a:rPr>
              <a:t>– Passera då, muttrade hon. – Men bara för att ni </a:t>
            </a:r>
            <a:r>
              <a:rPr lang="sv-SE" sz="2200" dirty="0" smtClean="0">
                <a:latin typeface="Comic Sans MS" panose="030F0702030302020204" pitchFamily="66" charset="0"/>
              </a:rPr>
              <a:t>kan </a:t>
            </a:r>
            <a:r>
              <a:rPr lang="sv-SE" sz="2200" dirty="0">
                <a:latin typeface="Comic Sans MS" panose="030F0702030302020204" pitchFamily="66" charset="0"/>
              </a:rPr>
              <a:t>matte</a:t>
            </a:r>
            <a:r>
              <a:rPr lang="sv-SE" sz="2200" dirty="0">
                <a:latin typeface="Comic Sans MS" panose="030F0702030302020204" pitchFamily="66" charset="0"/>
              </a:rPr>
              <a:t>. </a:t>
            </a:r>
            <a:r>
              <a:rPr lang="sv-SE" sz="2200" dirty="0" smtClean="0">
                <a:latin typeface="Comic Sans MS" panose="030F0702030302020204" pitchFamily="66" charset="0"/>
              </a:rPr>
              <a:t>Och vänd er aldrig om!</a:t>
            </a:r>
            <a:endParaRPr lang="sv-SE" sz="2200" dirty="0">
              <a:latin typeface="Comic Sans MS" panose="030F0702030302020204" pitchFamily="66" charset="0"/>
            </a:endParaRPr>
          </a:p>
        </p:txBody>
      </p:sp>
      <p:pic>
        <p:nvPicPr>
          <p:cNvPr id="12290" name="Picture 2" descr="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7306" y="171111"/>
            <a:ext cx="4390344" cy="658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236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290"/>
                                        </p:tgtEl>
                                        <p:attrNameLst>
                                          <p:attrName>style.visibility</p:attrName>
                                        </p:attrNameLst>
                                      </p:cBhvr>
                                      <p:to>
                                        <p:strVal val="visible"/>
                                      </p:to>
                                    </p:set>
                                    <p:animEffect transition="in" filter="randombar(horizontal)">
                                      <p:cBhvr>
                                        <p:cTn id="13"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02465" y="97971"/>
            <a:ext cx="6159541" cy="7325082"/>
          </a:xfrm>
          <a:prstGeom prst="rect">
            <a:avLst/>
          </a:prstGeom>
        </p:spPr>
        <p:txBody>
          <a:bodyPr wrap="square">
            <a:spAutoFit/>
          </a:bodyPr>
          <a:lstStyle/>
          <a:p>
            <a:r>
              <a:rPr lang="sv-SE" sz="2600" b="1" dirty="0">
                <a:solidFill>
                  <a:schemeClr val="accent5">
                    <a:lumMod val="75000"/>
                  </a:schemeClr>
                </a:solidFill>
                <a:latin typeface="Comic Sans MS" panose="030F0702030302020204" pitchFamily="66" charset="0"/>
              </a:rPr>
              <a:t>Kapitel 4: Vägen hem</a:t>
            </a:r>
          </a:p>
          <a:p>
            <a:endParaRPr lang="sv-SE" sz="2600" b="1" dirty="0">
              <a:solidFill>
                <a:srgbClr val="0070C0"/>
              </a:solidFill>
              <a:latin typeface="Comic Sans MS" panose="030F0702030302020204" pitchFamily="66" charset="0"/>
            </a:endParaRPr>
          </a:p>
          <a:p>
            <a:r>
              <a:rPr lang="sv-SE" sz="2200" dirty="0" smtClean="0">
                <a:latin typeface="Comic Sans MS" panose="030F0702030302020204" pitchFamily="66" charset="0"/>
              </a:rPr>
              <a:t>Bakom </a:t>
            </a:r>
            <a:r>
              <a:rPr lang="sv-SE" sz="2200" dirty="0">
                <a:latin typeface="Comic Sans MS" panose="030F0702030302020204" pitchFamily="66" charset="0"/>
              </a:rPr>
              <a:t>labyrinten stod en stor spegel, blank som stilla vatten. Den skimrade svagt, som om den väntade på något.</a:t>
            </a:r>
          </a:p>
          <a:p>
            <a:r>
              <a:rPr lang="sv-SE" sz="2200" dirty="0">
                <a:latin typeface="Comic Sans MS" panose="030F0702030302020204" pitchFamily="66" charset="0"/>
              </a:rPr>
              <a:t>– Det där måste vara vägen hem, viskade Mira.</a:t>
            </a:r>
          </a:p>
          <a:p>
            <a:r>
              <a:rPr lang="sv-SE" sz="2200" dirty="0">
                <a:latin typeface="Comic Sans MS" panose="030F0702030302020204" pitchFamily="66" charset="0"/>
              </a:rPr>
              <a:t>När de ställde sig framför spegeln hände något märkligt. I spegeln såg de ett bord bakom dem, och på bordet stod en digital klocka. Siffrorna lyste </a:t>
            </a:r>
            <a:r>
              <a:rPr lang="sv-SE" sz="2200" dirty="0" smtClean="0">
                <a:latin typeface="Comic Sans MS" panose="030F0702030302020204" pitchFamily="66" charset="0"/>
              </a:rPr>
              <a:t>klart: </a:t>
            </a:r>
            <a:r>
              <a:rPr lang="sv-SE" sz="2200" b="1" i="1" dirty="0" smtClean="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52:51</a:t>
            </a:r>
          </a:p>
          <a:p>
            <a:endParaRPr lang="sv-SE" sz="2200" dirty="0">
              <a:latin typeface="Comic Sans MS" panose="030F0702030302020204" pitchFamily="66" charset="0"/>
            </a:endParaRPr>
          </a:p>
          <a:p>
            <a:r>
              <a:rPr lang="sv-SE" sz="2200" dirty="0">
                <a:latin typeface="Comic Sans MS" panose="030F0702030302020204" pitchFamily="66" charset="0"/>
              </a:rPr>
              <a:t>– Vänta…, sa Linus långsamt. – Det där är ju vad spegeln visar.</a:t>
            </a:r>
          </a:p>
          <a:p>
            <a:r>
              <a:rPr lang="sv-SE" sz="2200" dirty="0">
                <a:latin typeface="Comic Sans MS" panose="030F0702030302020204" pitchFamily="66" charset="0"/>
              </a:rPr>
              <a:t>– Just det, sa Mira. – Då måste klockan bakom oss visa något annat.</a:t>
            </a:r>
          </a:p>
          <a:p>
            <a:r>
              <a:rPr lang="sv-SE" sz="2200" dirty="0">
                <a:latin typeface="Comic Sans MS" panose="030F0702030302020204" pitchFamily="66" charset="0"/>
              </a:rPr>
              <a:t>De kunde inte vända sig om. Spegeln darrade och ord växte fram på glasytan:</a:t>
            </a:r>
          </a:p>
          <a:p>
            <a:r>
              <a:rPr lang="sv-SE" sz="2200" b="1"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”Säg högt vad </a:t>
            </a:r>
            <a:r>
              <a:rPr lang="sv-SE" sz="2200" b="1" dirty="0" smtClean="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klockan </a:t>
            </a:r>
            <a:r>
              <a:rPr lang="sv-SE" sz="2200" b="1" dirty="0" smtClean="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bakom er visar</a:t>
            </a:r>
            <a:r>
              <a:rPr lang="sv-SE" sz="2200" b="1" dirty="0" smtClean="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a:t>
            </a:r>
            <a:endParaRPr lang="sv-SE" sz="2200" b="1"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endParaRPr>
          </a:p>
          <a:p>
            <a:endParaRPr lang="sv-SE" sz="2200" dirty="0">
              <a:latin typeface="Comic Sans MS" panose="030F0702030302020204" pitchFamily="66" charset="0"/>
            </a:endParaRPr>
          </a:p>
          <a:p>
            <a:endParaRPr lang="sv-SE" sz="2200" dirty="0">
              <a:latin typeface="Comic Sans MS" panose="030F0702030302020204" pitchFamily="66" charset="0"/>
            </a:endParaRPr>
          </a:p>
        </p:txBody>
      </p:sp>
      <p:pic>
        <p:nvPicPr>
          <p:cNvPr id="13314" name="Picture 2" descr="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2107" y="281327"/>
            <a:ext cx="4416879" cy="638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27295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wheel(1)">
                                      <p:cBhvr>
                                        <p:cTn id="13"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41258" y="730363"/>
            <a:ext cx="5392099" cy="5970865"/>
          </a:xfrm>
          <a:prstGeom prst="rect">
            <a:avLst/>
          </a:prstGeom>
        </p:spPr>
        <p:txBody>
          <a:bodyPr wrap="square">
            <a:spAutoFit/>
          </a:bodyPr>
          <a:lstStyle/>
          <a:p>
            <a:r>
              <a:rPr lang="sv-SE" sz="2600" b="1" dirty="0">
                <a:solidFill>
                  <a:schemeClr val="accent5">
                    <a:lumMod val="75000"/>
                  </a:schemeClr>
                </a:solidFill>
                <a:latin typeface="Comic Sans MS" panose="030F0702030302020204" pitchFamily="66" charset="0"/>
              </a:rPr>
              <a:t>Kapitel 4: Vägen hem</a:t>
            </a:r>
          </a:p>
          <a:p>
            <a:endParaRPr lang="sv-SE" sz="2600" b="1" dirty="0">
              <a:solidFill>
                <a:srgbClr val="0070C0"/>
              </a:solidFill>
              <a:latin typeface="Comic Sans MS" panose="030F0702030302020204" pitchFamily="66" charset="0"/>
            </a:endParaRPr>
          </a:p>
          <a:p>
            <a:r>
              <a:rPr lang="sv-SE" sz="2200" dirty="0">
                <a:latin typeface="Comic Sans MS" panose="030F0702030302020204" pitchFamily="66" charset="0"/>
              </a:rPr>
              <a:t>Linus tänkte snabbt.</a:t>
            </a:r>
          </a:p>
          <a:p>
            <a:r>
              <a:rPr lang="sv-SE" sz="2200" dirty="0">
                <a:latin typeface="Comic Sans MS" panose="030F0702030302020204" pitchFamily="66" charset="0"/>
              </a:rPr>
              <a:t>– I en spegel blir allt spegelvänt, sa han. – Då måste siffrorna vara omvända</a:t>
            </a:r>
            <a:r>
              <a:rPr lang="sv-SE" sz="2200" dirty="0" smtClean="0">
                <a:latin typeface="Comic Sans MS" panose="030F0702030302020204" pitchFamily="66" charset="0"/>
              </a:rPr>
              <a:t>.</a:t>
            </a:r>
          </a:p>
          <a:p>
            <a:endParaRPr lang="sv-SE" sz="2200" dirty="0">
              <a:latin typeface="Comic Sans MS" panose="030F0702030302020204" pitchFamily="66" charset="0"/>
            </a:endParaRPr>
          </a:p>
          <a:p>
            <a:r>
              <a:rPr lang="sv-SE" sz="2200" dirty="0">
                <a:latin typeface="Comic Sans MS" panose="030F0702030302020204" pitchFamily="66" charset="0"/>
              </a:rPr>
              <a:t>Mira nickade.</a:t>
            </a:r>
          </a:p>
          <a:p>
            <a:r>
              <a:rPr lang="sv-SE" sz="2200" dirty="0">
                <a:latin typeface="Comic Sans MS" panose="030F0702030302020204" pitchFamily="66" charset="0"/>
              </a:rPr>
              <a:t>– Då är tiden egentligen…</a:t>
            </a:r>
          </a:p>
          <a:p>
            <a:endParaRPr lang="sv-SE" sz="2200" dirty="0" smtClean="0">
              <a:latin typeface="Comic Sans MS" panose="030F0702030302020204" pitchFamily="66" charset="0"/>
            </a:endParaRPr>
          </a:p>
          <a:p>
            <a:r>
              <a:rPr lang="sv-SE" sz="2200" dirty="0" smtClean="0">
                <a:latin typeface="Comic Sans MS" panose="030F0702030302020204" pitchFamily="66" charset="0"/>
              </a:rPr>
              <a:t>De </a:t>
            </a:r>
            <a:r>
              <a:rPr lang="sv-SE" sz="2200" dirty="0">
                <a:latin typeface="Comic Sans MS" panose="030F0702030302020204" pitchFamily="66" charset="0"/>
              </a:rPr>
              <a:t>tog ett djupt andetag.</a:t>
            </a:r>
          </a:p>
          <a:p>
            <a:r>
              <a:rPr lang="sv-SE" sz="2200" dirty="0">
                <a:latin typeface="Comic Sans MS" panose="030F0702030302020204" pitchFamily="66" charset="0"/>
              </a:rPr>
              <a:t>– 12:52! sa de högt i kör.</a:t>
            </a:r>
          </a:p>
          <a:p>
            <a:endParaRPr lang="sv-SE" sz="2200" dirty="0" smtClean="0">
              <a:latin typeface="Comic Sans MS" panose="030F0702030302020204" pitchFamily="66" charset="0"/>
            </a:endParaRPr>
          </a:p>
          <a:p>
            <a:r>
              <a:rPr lang="sv-SE" sz="2200" dirty="0" smtClean="0">
                <a:latin typeface="Comic Sans MS" panose="030F0702030302020204" pitchFamily="66" charset="0"/>
              </a:rPr>
              <a:t>Spegeln </a:t>
            </a:r>
            <a:r>
              <a:rPr lang="sv-SE" sz="2200" dirty="0">
                <a:latin typeface="Comic Sans MS" panose="030F0702030302020204" pitchFamily="66" charset="0"/>
              </a:rPr>
              <a:t>började glöda starkt. De tog varandras händer och klev genom spegeln.</a:t>
            </a:r>
          </a:p>
          <a:p>
            <a:endParaRPr lang="sv-SE" sz="2200" dirty="0">
              <a:latin typeface="Comic Sans MS" panose="030F0702030302020204" pitchFamily="66" charset="0"/>
            </a:endParaRPr>
          </a:p>
          <a:p>
            <a:endParaRPr lang="sv-SE" sz="2200" dirty="0">
              <a:latin typeface="Comic Sans MS" panose="030F0702030302020204" pitchFamily="66" charset="0"/>
            </a:endParaRPr>
          </a:p>
        </p:txBody>
      </p:sp>
      <p:pic>
        <p:nvPicPr>
          <p:cNvPr id="14338" name="Picture 2" descr="image.png"/>
          <p:cNvPicPr>
            <a:picLocks noChangeAspect="1" noChangeArrowheads="1"/>
          </p:cNvPicPr>
          <p:nvPr/>
        </p:nvPicPr>
        <p:blipFill rotWithShape="1">
          <a:blip r:embed="rId2">
            <a:extLst>
              <a:ext uri="{28A0092B-C50C-407E-A947-70E740481C1C}">
                <a14:useLocalDpi xmlns:a14="http://schemas.microsoft.com/office/drawing/2010/main" val="0"/>
              </a:ext>
            </a:extLst>
          </a:blip>
          <a:srcRect b="47703"/>
          <a:stretch/>
        </p:blipFill>
        <p:spPr bwMode="auto">
          <a:xfrm>
            <a:off x="6144304" y="1179399"/>
            <a:ext cx="5636172" cy="442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31331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41258" y="730363"/>
            <a:ext cx="5392099" cy="6309420"/>
          </a:xfrm>
          <a:prstGeom prst="rect">
            <a:avLst/>
          </a:prstGeom>
        </p:spPr>
        <p:txBody>
          <a:bodyPr wrap="square">
            <a:spAutoFit/>
          </a:bodyPr>
          <a:lstStyle/>
          <a:p>
            <a:r>
              <a:rPr lang="sv-SE" sz="2600" b="1" dirty="0">
                <a:solidFill>
                  <a:schemeClr val="accent5">
                    <a:lumMod val="75000"/>
                  </a:schemeClr>
                </a:solidFill>
                <a:latin typeface="Comic Sans MS" panose="030F0702030302020204" pitchFamily="66" charset="0"/>
              </a:rPr>
              <a:t>Kapitel 4: Vägen hem</a:t>
            </a:r>
          </a:p>
          <a:p>
            <a:endParaRPr lang="sv-SE" sz="2600" b="1" dirty="0">
              <a:solidFill>
                <a:srgbClr val="0070C0"/>
              </a:solidFill>
              <a:latin typeface="Comic Sans MS" panose="030F0702030302020204" pitchFamily="66" charset="0"/>
            </a:endParaRPr>
          </a:p>
          <a:p>
            <a:r>
              <a:rPr lang="sv-SE" sz="2200" dirty="0">
                <a:latin typeface="Comic Sans MS" panose="030F0702030302020204" pitchFamily="66" charset="0"/>
              </a:rPr>
              <a:t>Nästa sekund satt de på sina stolar igen</a:t>
            </a:r>
            <a:r>
              <a:rPr lang="sv-SE" sz="2200" dirty="0" smtClean="0">
                <a:latin typeface="Comic Sans MS" panose="030F0702030302020204" pitchFamily="66" charset="0"/>
              </a:rPr>
              <a:t>.</a:t>
            </a:r>
          </a:p>
          <a:p>
            <a:endParaRPr lang="sv-SE" sz="2200" dirty="0" smtClean="0">
              <a:latin typeface="Comic Sans MS" panose="030F0702030302020204" pitchFamily="66" charset="0"/>
            </a:endParaRPr>
          </a:p>
          <a:p>
            <a:r>
              <a:rPr lang="sv-SE" sz="2200" dirty="0" smtClean="0">
                <a:latin typeface="Comic Sans MS" panose="030F0702030302020204" pitchFamily="66" charset="0"/>
              </a:rPr>
              <a:t>– </a:t>
            </a:r>
            <a:r>
              <a:rPr lang="sv-SE" sz="2200" dirty="0">
                <a:latin typeface="Comic Sans MS" panose="030F0702030302020204" pitchFamily="66" charset="0"/>
              </a:rPr>
              <a:t>Underlandet handlar om skala, sa Mira långsamt.</a:t>
            </a:r>
          </a:p>
          <a:p>
            <a:r>
              <a:rPr lang="sv-SE" sz="2200" dirty="0">
                <a:latin typeface="Comic Sans MS" panose="030F0702030302020204" pitchFamily="66" charset="0"/>
              </a:rPr>
              <a:t>– Ja, om man inte förstår storlek och proportioner, går allt fel, svarade Linus.</a:t>
            </a:r>
          </a:p>
          <a:p>
            <a:endParaRPr lang="sv-SE" sz="2200" dirty="0" smtClean="0">
              <a:latin typeface="Comic Sans MS" panose="030F0702030302020204" pitchFamily="66" charset="0"/>
            </a:endParaRPr>
          </a:p>
          <a:p>
            <a:r>
              <a:rPr lang="sv-SE" sz="2200" dirty="0" smtClean="0">
                <a:latin typeface="Comic Sans MS" panose="030F0702030302020204" pitchFamily="66" charset="0"/>
              </a:rPr>
              <a:t>På </a:t>
            </a:r>
            <a:r>
              <a:rPr lang="sv-SE" sz="2200" dirty="0">
                <a:latin typeface="Comic Sans MS" panose="030F0702030302020204" pitchFamily="66" charset="0"/>
              </a:rPr>
              <a:t>tavlan stod:</a:t>
            </a:r>
          </a:p>
          <a:p>
            <a:endParaRPr lang="sv-SE" sz="2200" dirty="0" smtClean="0">
              <a:latin typeface="Comic Sans MS" panose="030F0702030302020204" pitchFamily="66" charset="0"/>
            </a:endParaRPr>
          </a:p>
          <a:p>
            <a:r>
              <a:rPr lang="sv-SE" sz="2200" b="1" i="1" dirty="0" smtClean="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Skala </a:t>
            </a:r>
            <a:r>
              <a:rPr lang="sv-SE" sz="2200" b="1" i="1"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 att göra världen större eller mindre, men fortfarande rätt</a:t>
            </a:r>
            <a:r>
              <a:rPr lang="sv-SE" sz="2200" b="1" i="1" dirty="0" smtClean="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a:t>
            </a:r>
          </a:p>
          <a:p>
            <a:endParaRPr lang="sv-SE" sz="2200" dirty="0">
              <a:latin typeface="Comic Sans MS" panose="030F0702030302020204" pitchFamily="66" charset="0"/>
            </a:endParaRPr>
          </a:p>
          <a:p>
            <a:r>
              <a:rPr lang="sv-SE" sz="2200" dirty="0">
                <a:latin typeface="Comic Sans MS" panose="030F0702030302020204" pitchFamily="66" charset="0"/>
              </a:rPr>
              <a:t>De log.</a:t>
            </a:r>
          </a:p>
          <a:p>
            <a:endParaRPr lang="sv-SE" sz="2200" dirty="0">
              <a:latin typeface="Comic Sans MS" panose="030F0702030302020204" pitchFamily="66" charset="0"/>
            </a:endParaRPr>
          </a:p>
          <a:p>
            <a:endParaRPr lang="sv-SE" sz="2200" dirty="0">
              <a:latin typeface="Comic Sans MS" panose="030F0702030302020204" pitchFamily="66" charset="0"/>
            </a:endParaRPr>
          </a:p>
        </p:txBody>
      </p:sp>
      <p:pic>
        <p:nvPicPr>
          <p:cNvPr id="15362" name="Picture 2" descr="image.png"/>
          <p:cNvPicPr>
            <a:picLocks noChangeAspect="1" noChangeArrowheads="1"/>
          </p:cNvPicPr>
          <p:nvPr/>
        </p:nvPicPr>
        <p:blipFill rotWithShape="1">
          <a:blip r:embed="rId2">
            <a:extLst>
              <a:ext uri="{28A0092B-C50C-407E-A947-70E740481C1C}">
                <a14:useLocalDpi xmlns:a14="http://schemas.microsoft.com/office/drawing/2010/main" val="0"/>
              </a:ext>
            </a:extLst>
          </a:blip>
          <a:srcRect t="53928"/>
          <a:stretch/>
        </p:blipFill>
        <p:spPr bwMode="auto">
          <a:xfrm>
            <a:off x="5915705" y="1285338"/>
            <a:ext cx="5963331" cy="412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6086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5362"/>
                                        </p:tgtEl>
                                        <p:attrNameLst>
                                          <p:attrName>style.visibility</p:attrName>
                                        </p:attrNameLst>
                                      </p:cBhvr>
                                      <p:to>
                                        <p:strVal val="visible"/>
                                      </p:to>
                                    </p:set>
                                    <p:animEffect transition="in" filter="circle(in)">
                                      <p:cBhvr>
                                        <p:cTn id="13"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https://www.mitti.se/image-3.291781.188943.20240726080714.9a87a862af?size=5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 name="Rektangel 1"/>
          <p:cNvSpPr/>
          <p:nvPr/>
        </p:nvSpPr>
        <p:spPr>
          <a:xfrm>
            <a:off x="307975" y="456247"/>
            <a:ext cx="5861957" cy="6863417"/>
          </a:xfrm>
          <a:prstGeom prst="rect">
            <a:avLst/>
          </a:prstGeom>
        </p:spPr>
        <p:txBody>
          <a:bodyPr wrap="square">
            <a:spAutoFit/>
          </a:bodyPr>
          <a:lstStyle/>
          <a:p>
            <a:r>
              <a:rPr lang="sv-SE" sz="3000" b="1" dirty="0">
                <a:solidFill>
                  <a:schemeClr val="accent4">
                    <a:lumMod val="75000"/>
                  </a:schemeClr>
                </a:solidFill>
                <a:latin typeface="Comic Sans MS" panose="030F0702030302020204" pitchFamily="66" charset="0"/>
              </a:rPr>
              <a:t>Kapitel 1: </a:t>
            </a:r>
            <a:endParaRPr lang="sv-SE" sz="3000" b="1" dirty="0" smtClean="0">
              <a:solidFill>
                <a:schemeClr val="accent4">
                  <a:lumMod val="75000"/>
                </a:schemeClr>
              </a:solidFill>
              <a:latin typeface="Comic Sans MS" panose="030F0702030302020204" pitchFamily="66" charset="0"/>
            </a:endParaRPr>
          </a:p>
          <a:p>
            <a:r>
              <a:rPr lang="sv-SE" sz="3000" b="1" dirty="0" smtClean="0">
                <a:solidFill>
                  <a:schemeClr val="accent4">
                    <a:lumMod val="75000"/>
                  </a:schemeClr>
                </a:solidFill>
                <a:latin typeface="Comic Sans MS" panose="030F0702030302020204" pitchFamily="66" charset="0"/>
              </a:rPr>
              <a:t>Hålet </a:t>
            </a:r>
            <a:r>
              <a:rPr lang="sv-SE" sz="3000" b="1" dirty="0">
                <a:solidFill>
                  <a:schemeClr val="accent4">
                    <a:lumMod val="75000"/>
                  </a:schemeClr>
                </a:solidFill>
                <a:latin typeface="Comic Sans MS" panose="030F0702030302020204" pitchFamily="66" charset="0"/>
              </a:rPr>
              <a:t>som inte hade någon botten</a:t>
            </a:r>
          </a:p>
          <a:p>
            <a:endParaRPr lang="sv-SE" sz="2800" dirty="0">
              <a:latin typeface="Comic Sans MS" panose="030F0702030302020204" pitchFamily="66" charset="0"/>
            </a:endParaRPr>
          </a:p>
          <a:p>
            <a:r>
              <a:rPr lang="sv-SE" sz="2200" dirty="0" smtClean="0">
                <a:latin typeface="Comic Sans MS" panose="030F0702030302020204" pitchFamily="66" charset="0"/>
              </a:rPr>
              <a:t>Linus </a:t>
            </a:r>
            <a:r>
              <a:rPr lang="sv-SE" sz="2200" dirty="0">
                <a:latin typeface="Comic Sans MS" panose="030F0702030302020204" pitchFamily="66" charset="0"/>
              </a:rPr>
              <a:t>hann precis gäspa innan världen vände sig upp och ner. Golvet under hans stol försvann, och Mira skrek till när de föll rakt ner i ett djupt hål. Väggarna susade förbi, fyllda av hyllor, kartor och konstiga ritningar</a:t>
            </a:r>
            <a:r>
              <a:rPr lang="sv-SE" sz="2200" dirty="0" smtClean="0">
                <a:latin typeface="Comic Sans MS" panose="030F0702030302020204" pitchFamily="66" charset="0"/>
              </a:rPr>
              <a:t>.</a:t>
            </a:r>
          </a:p>
          <a:p>
            <a:endParaRPr lang="sv-SE" sz="2200" dirty="0">
              <a:latin typeface="Comic Sans MS" panose="030F0702030302020204" pitchFamily="66" charset="0"/>
            </a:endParaRPr>
          </a:p>
          <a:p>
            <a:r>
              <a:rPr lang="sv-SE" sz="2200" dirty="0">
                <a:latin typeface="Comic Sans MS" panose="030F0702030302020204" pitchFamily="66" charset="0"/>
              </a:rPr>
              <a:t>– Titta! ropade Mira och grep tag i ett papper som fladdrade förbi</a:t>
            </a:r>
            <a:r>
              <a:rPr lang="sv-SE" sz="2200" dirty="0" smtClean="0">
                <a:latin typeface="Comic Sans MS" panose="030F0702030302020204" pitchFamily="66" charset="0"/>
              </a:rPr>
              <a:t>.</a:t>
            </a:r>
          </a:p>
          <a:p>
            <a:endParaRPr lang="sv-SE" sz="2200" dirty="0">
              <a:latin typeface="Comic Sans MS" panose="030F0702030302020204" pitchFamily="66" charset="0"/>
            </a:endParaRPr>
          </a:p>
          <a:p>
            <a:r>
              <a:rPr lang="sv-SE" sz="2200" dirty="0">
                <a:latin typeface="Comic Sans MS" panose="030F0702030302020204" pitchFamily="66" charset="0"/>
              </a:rPr>
              <a:t>Det föreställde ett hus – men huset var inte större än hennes hand.</a:t>
            </a:r>
          </a:p>
          <a:p>
            <a:endParaRPr lang="sv-SE" sz="2800" dirty="0">
              <a:latin typeface="Comic Sans MS" panose="030F0702030302020204" pitchFamily="66" charset="0"/>
            </a:endParaRPr>
          </a:p>
          <a:p>
            <a:endParaRPr lang="sv-SE" sz="3000" dirty="0">
              <a:latin typeface="Comic Sans MS" panose="030F0702030302020204" pitchFamily="66" charset="0"/>
            </a:endParaRPr>
          </a:p>
        </p:txBody>
      </p:sp>
      <p:pic>
        <p:nvPicPr>
          <p:cNvPr id="2050" name="Picture 2" descr="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2625" y="271970"/>
            <a:ext cx="4258582" cy="6379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223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2000"/>
                                        <p:tgtEl>
                                          <p:spTgt spid="2050"/>
                                        </p:tgtEl>
                                      </p:cBhvr>
                                    </p:animEffect>
                                    <p:anim calcmode="lin" valueType="num">
                                      <p:cBhvr>
                                        <p:cTn id="14" dur="2000" fill="hold"/>
                                        <p:tgtEl>
                                          <p:spTgt spid="2050"/>
                                        </p:tgtEl>
                                        <p:attrNameLst>
                                          <p:attrName>ppt_w</p:attrName>
                                        </p:attrNameLst>
                                      </p:cBhvr>
                                      <p:tavLst>
                                        <p:tav tm="0" fmla="#ppt_w*sin(2.5*pi*$)">
                                          <p:val>
                                            <p:fltVal val="0"/>
                                          </p:val>
                                        </p:tav>
                                        <p:tav tm="100000">
                                          <p:val>
                                            <p:fltVal val="1"/>
                                          </p:val>
                                        </p:tav>
                                      </p:tavLst>
                                    </p:anim>
                                    <p:anim calcmode="lin" valueType="num">
                                      <p:cBhvr>
                                        <p:cTn id="15" dur="2000" fill="hold"/>
                                        <p:tgtEl>
                                          <p:spTgt spid="20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673876" y="0"/>
            <a:ext cx="8643841" cy="1015663"/>
          </a:xfrm>
          <a:prstGeom prst="rect">
            <a:avLst/>
          </a:prstGeom>
          <a:noFill/>
        </p:spPr>
        <p:txBody>
          <a:bodyPr wrap="none" lIns="91440" tIns="45720" rIns="91440" bIns="45720">
            <a:spAutoFit/>
          </a:bodyPr>
          <a:lstStyle/>
          <a:p>
            <a:pPr algn="ctr"/>
            <a:r>
              <a:rPr lang="sv-SE" sz="6000" b="1" cap="none" spc="0" dirty="0" smtClean="0">
                <a:ln w="22225">
                  <a:solidFill>
                    <a:schemeClr val="accent2"/>
                  </a:solidFill>
                  <a:prstDash val="solid"/>
                </a:ln>
                <a:solidFill>
                  <a:schemeClr val="accent2">
                    <a:lumMod val="40000"/>
                    <a:lumOff val="60000"/>
                  </a:schemeClr>
                </a:solidFill>
                <a:effectLst/>
              </a:rPr>
              <a:t>Vi ses igen i nästa äventyr!</a:t>
            </a:r>
            <a:endParaRPr lang="sv-SE" sz="6000" b="1" cap="none" spc="0" dirty="0">
              <a:ln w="22225">
                <a:solidFill>
                  <a:schemeClr val="accent2"/>
                </a:solidFill>
                <a:prstDash val="solid"/>
              </a:ln>
              <a:solidFill>
                <a:schemeClr val="accent2">
                  <a:lumMod val="40000"/>
                  <a:lumOff val="60000"/>
                </a:schemeClr>
              </a:solidFill>
              <a:effectLst/>
            </a:endParaRPr>
          </a:p>
        </p:txBody>
      </p:sp>
      <p:sp>
        <p:nvSpPr>
          <p:cNvPr id="3" name="textruta 2"/>
          <p:cNvSpPr txBox="1"/>
          <p:nvPr/>
        </p:nvSpPr>
        <p:spPr>
          <a:xfrm>
            <a:off x="2551256" y="6119565"/>
            <a:ext cx="7025641" cy="461665"/>
          </a:xfrm>
          <a:prstGeom prst="rect">
            <a:avLst/>
          </a:prstGeom>
          <a:noFill/>
        </p:spPr>
        <p:txBody>
          <a:bodyPr wrap="none" rtlCol="0">
            <a:spAutoFit/>
          </a:bodyPr>
          <a:lstStyle/>
          <a:p>
            <a:r>
              <a:rPr lang="sv-SE" sz="2400" b="1" dirty="0" smtClean="0">
                <a:solidFill>
                  <a:srgbClr val="0070C0"/>
                </a:solidFill>
              </a:rPr>
              <a:t>Tanja Bajraktarova, Tallbohovskolan, Järfälla  1/2026</a:t>
            </a:r>
            <a:endParaRPr lang="sv-SE" sz="2400" b="1" dirty="0">
              <a:solidFill>
                <a:srgbClr val="0070C0"/>
              </a:solidFill>
            </a:endParaRPr>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9676" y="1015663"/>
            <a:ext cx="6492240" cy="4869180"/>
          </a:xfrm>
          <a:prstGeom prst="rect">
            <a:avLst/>
          </a:prstGeom>
        </p:spPr>
      </p:pic>
    </p:spTree>
    <p:extLst>
      <p:ext uri="{BB962C8B-B14F-4D97-AF65-F5344CB8AC3E}">
        <p14:creationId xmlns:p14="http://schemas.microsoft.com/office/powerpoint/2010/main" val="2062926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https://www.mitti.se/image-3.291781.188943.20240726080714.9a87a862af?size=5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 name="Rektangel 1"/>
          <p:cNvSpPr/>
          <p:nvPr/>
        </p:nvSpPr>
        <p:spPr>
          <a:xfrm>
            <a:off x="155575" y="-11112"/>
            <a:ext cx="6882039" cy="7755969"/>
          </a:xfrm>
          <a:prstGeom prst="rect">
            <a:avLst/>
          </a:prstGeom>
        </p:spPr>
        <p:txBody>
          <a:bodyPr wrap="square">
            <a:spAutoFit/>
          </a:bodyPr>
          <a:lstStyle/>
          <a:p>
            <a:r>
              <a:rPr lang="sv-SE" sz="3000" b="1" dirty="0">
                <a:solidFill>
                  <a:schemeClr val="accent4">
                    <a:lumMod val="75000"/>
                  </a:schemeClr>
                </a:solidFill>
                <a:latin typeface="Comic Sans MS" panose="030F0702030302020204" pitchFamily="66" charset="0"/>
              </a:rPr>
              <a:t>Kapitel 1: Hålet som inte hade någon botten</a:t>
            </a:r>
          </a:p>
          <a:p>
            <a:endParaRPr lang="sv-SE" sz="2800" dirty="0">
              <a:latin typeface="Comic Sans MS" panose="030F0702030302020204" pitchFamily="66" charset="0"/>
            </a:endParaRPr>
          </a:p>
          <a:p>
            <a:r>
              <a:rPr lang="sv-SE" sz="2200" dirty="0">
                <a:latin typeface="Comic Sans MS" panose="030F0702030302020204" pitchFamily="66" charset="0"/>
              </a:rPr>
              <a:t>De landade mjukt på en stig. Framför dem stod ett runt hål i en trädstam, en mycket liten dörr, så liten att bara en mus skulle kunna ta sig igenom. Bredvid dörren satt den Vita Kaninen och såg stressad ut.</a:t>
            </a:r>
          </a:p>
          <a:p>
            <a:r>
              <a:rPr lang="sv-SE" sz="2200" dirty="0">
                <a:latin typeface="Comic Sans MS" panose="030F0702030302020204" pitchFamily="66" charset="0"/>
              </a:rPr>
              <a:t>– Åh nej, dörren har krympt igen! pep han.</a:t>
            </a:r>
          </a:p>
          <a:p>
            <a:r>
              <a:rPr lang="sv-SE" sz="2200" dirty="0">
                <a:latin typeface="Comic Sans MS" panose="030F0702030302020204" pitchFamily="66" charset="0"/>
              </a:rPr>
              <a:t>– Dit måste vi, sa Mira. – Det är enda vägen vidare.</a:t>
            </a:r>
          </a:p>
          <a:p>
            <a:r>
              <a:rPr lang="sv-SE" sz="2200" dirty="0">
                <a:latin typeface="Comic Sans MS" panose="030F0702030302020204" pitchFamily="66" charset="0"/>
              </a:rPr>
              <a:t>Den Vita Kaninen såg bekymrad ut. Han höll i en gammal ritning som fladdrade i vinden.</a:t>
            </a:r>
          </a:p>
          <a:p>
            <a:r>
              <a:rPr lang="sv-SE" sz="2200" dirty="0">
                <a:latin typeface="Comic Sans MS" panose="030F0702030302020204" pitchFamily="66" charset="0"/>
              </a:rPr>
              <a:t>– </a:t>
            </a:r>
            <a:r>
              <a:rPr lang="sv-SE" sz="2200" dirty="0" smtClean="0">
                <a:latin typeface="Comic Sans MS" panose="030F0702030302020204" pitchFamily="66" charset="0"/>
              </a:rPr>
              <a:t>Dörren brukar att vara</a:t>
            </a:r>
            <a:r>
              <a:rPr lang="sv-SE" sz="2200" dirty="0" smtClean="0">
                <a:latin typeface="Comic Sans MS" panose="030F0702030302020204" pitchFamily="66" charset="0"/>
              </a:rPr>
              <a:t> 1 </a:t>
            </a:r>
            <a:r>
              <a:rPr lang="sv-SE" sz="2200" dirty="0">
                <a:latin typeface="Comic Sans MS" panose="030F0702030302020204" pitchFamily="66" charset="0"/>
              </a:rPr>
              <a:t>meter </a:t>
            </a:r>
            <a:r>
              <a:rPr lang="sv-SE" sz="2200" dirty="0" smtClean="0">
                <a:latin typeface="Comic Sans MS" panose="030F0702030302020204" pitchFamily="66" charset="0"/>
              </a:rPr>
              <a:t>hög </a:t>
            </a:r>
            <a:r>
              <a:rPr lang="sv-SE" sz="2200" dirty="0">
                <a:latin typeface="Comic Sans MS" panose="030F0702030302020204" pitchFamily="66" charset="0"/>
              </a:rPr>
              <a:t>i verkligheten, sa han. – Men i Underlandet är det ritningen som bestämmer hur stort allt ska vara.</a:t>
            </a:r>
          </a:p>
          <a:p>
            <a:r>
              <a:rPr lang="sv-SE" sz="2200" dirty="0">
                <a:latin typeface="Comic Sans MS" panose="030F0702030302020204" pitchFamily="66" charset="0"/>
              </a:rPr>
              <a:t>Han pekade på ritningen.</a:t>
            </a:r>
          </a:p>
          <a:p>
            <a:r>
              <a:rPr lang="sv-SE" sz="2200" dirty="0">
                <a:latin typeface="Comic Sans MS" panose="030F0702030302020204" pitchFamily="66" charset="0"/>
              </a:rPr>
              <a:t>– Här är </a:t>
            </a:r>
            <a:r>
              <a:rPr lang="sv-SE" sz="2200" dirty="0" smtClean="0">
                <a:latin typeface="Comic Sans MS" panose="030F0702030302020204" pitchFamily="66" charset="0"/>
              </a:rPr>
              <a:t>dörr</a:t>
            </a:r>
            <a:r>
              <a:rPr lang="sv-SE" sz="2200" dirty="0" smtClean="0">
                <a:latin typeface="Comic Sans MS" panose="030F0702030302020204" pitchFamily="66" charset="0"/>
              </a:rPr>
              <a:t>en </a:t>
            </a:r>
            <a:r>
              <a:rPr lang="sv-SE" sz="2200" dirty="0">
                <a:latin typeface="Comic Sans MS" panose="030F0702030302020204" pitchFamily="66" charset="0"/>
              </a:rPr>
              <a:t>10 centimeter hög. För att kunna gå igenom måste ni vara </a:t>
            </a:r>
            <a:r>
              <a:rPr lang="sv-SE" sz="2200" dirty="0" smtClean="0">
                <a:latin typeface="Comic Sans MS" panose="030F0702030302020204" pitchFamily="66" charset="0"/>
              </a:rPr>
              <a:t>nästan lika </a:t>
            </a:r>
            <a:r>
              <a:rPr lang="sv-SE" sz="2200" dirty="0">
                <a:latin typeface="Comic Sans MS" panose="030F0702030302020204" pitchFamily="66" charset="0"/>
              </a:rPr>
              <a:t>långa som </a:t>
            </a:r>
            <a:r>
              <a:rPr lang="sv-SE" sz="2200" dirty="0" smtClean="0">
                <a:latin typeface="Comic Sans MS" panose="030F0702030302020204" pitchFamily="66" charset="0"/>
              </a:rPr>
              <a:t>dörr</a:t>
            </a:r>
            <a:r>
              <a:rPr lang="sv-SE" sz="2200" dirty="0" smtClean="0">
                <a:latin typeface="Comic Sans MS" panose="030F0702030302020204" pitchFamily="66" charset="0"/>
              </a:rPr>
              <a:t>en </a:t>
            </a:r>
            <a:r>
              <a:rPr lang="sv-SE" sz="2200" dirty="0">
                <a:latin typeface="Comic Sans MS" panose="030F0702030302020204" pitchFamily="66" charset="0"/>
              </a:rPr>
              <a:t>på ritningen.</a:t>
            </a:r>
          </a:p>
          <a:p>
            <a:endParaRPr lang="sv-SE" sz="2800" dirty="0">
              <a:latin typeface="Comic Sans MS" panose="030F0702030302020204" pitchFamily="66" charset="0"/>
            </a:endParaRPr>
          </a:p>
          <a:p>
            <a:endParaRPr lang="sv-SE" sz="3000" dirty="0">
              <a:latin typeface="Comic Sans MS" panose="030F0702030302020204" pitchFamily="66" charset="0"/>
            </a:endParaRPr>
          </a:p>
        </p:txBody>
      </p:sp>
      <p:pic>
        <p:nvPicPr>
          <p:cNvPr id="3074" name="Picture 2" descr="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852" y="289870"/>
            <a:ext cx="4274911" cy="640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190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arn(inVertical)">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https://www.mitti.se/image-3.291781.188943.20240726080714.9a87a862af?size=5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 name="Rektangel 1"/>
          <p:cNvSpPr/>
          <p:nvPr/>
        </p:nvSpPr>
        <p:spPr>
          <a:xfrm>
            <a:off x="245382" y="666524"/>
            <a:ext cx="7037616" cy="6001643"/>
          </a:xfrm>
          <a:prstGeom prst="rect">
            <a:avLst/>
          </a:prstGeom>
        </p:spPr>
        <p:txBody>
          <a:bodyPr wrap="square">
            <a:spAutoFit/>
          </a:bodyPr>
          <a:lstStyle/>
          <a:p>
            <a:r>
              <a:rPr lang="sv-SE" sz="3000" b="1" dirty="0">
                <a:solidFill>
                  <a:schemeClr val="accent4">
                    <a:lumMod val="75000"/>
                  </a:schemeClr>
                </a:solidFill>
                <a:latin typeface="Comic Sans MS" panose="030F0702030302020204" pitchFamily="66" charset="0"/>
              </a:rPr>
              <a:t>Kapitel 1: Hålet som inte hade någon botten</a:t>
            </a:r>
          </a:p>
          <a:p>
            <a:endParaRPr lang="sv-SE" sz="3000" b="1" dirty="0">
              <a:solidFill>
                <a:schemeClr val="accent1">
                  <a:lumMod val="75000"/>
                </a:schemeClr>
              </a:solidFill>
              <a:latin typeface="Comic Sans MS" panose="030F0702030302020204" pitchFamily="66" charset="0"/>
            </a:endParaRPr>
          </a:p>
          <a:p>
            <a:r>
              <a:rPr lang="sv-SE" sz="2200" dirty="0">
                <a:latin typeface="Comic Sans MS" panose="030F0702030302020204" pitchFamily="66" charset="0"/>
              </a:rPr>
              <a:t>Linus rynkade pannan.</a:t>
            </a:r>
          </a:p>
          <a:p>
            <a:r>
              <a:rPr lang="sv-SE" sz="2200" dirty="0">
                <a:latin typeface="Comic Sans MS" panose="030F0702030302020204" pitchFamily="66" charset="0"/>
              </a:rPr>
              <a:t>– Men hur ska vi veta hur mycket mindre vi måste bli?</a:t>
            </a:r>
          </a:p>
          <a:p>
            <a:r>
              <a:rPr lang="sv-SE" sz="2200" dirty="0">
                <a:latin typeface="Comic Sans MS" panose="030F0702030302020204" pitchFamily="66" charset="0"/>
              </a:rPr>
              <a:t>Kaninen log hemlighetsfullt och tog fram två små flaskor.</a:t>
            </a:r>
          </a:p>
          <a:p>
            <a:r>
              <a:rPr lang="sv-SE" sz="2200" dirty="0">
                <a:latin typeface="Comic Sans MS" panose="030F0702030302020204" pitchFamily="66" charset="0"/>
              </a:rPr>
              <a:t>– Först måste ni förstå hur ritningen och verkligheten hänger ihop. När ni har räknat ut det, kan ni dricka den magiska drycken. Den krymper er exakt så mycket som ni räknar ut. Räknar ni fel… ja, då fastnar ni.</a:t>
            </a:r>
          </a:p>
          <a:p>
            <a:r>
              <a:rPr lang="sv-SE" sz="2200" dirty="0">
                <a:latin typeface="Comic Sans MS" panose="030F0702030302020204" pitchFamily="66" charset="0"/>
              </a:rPr>
              <a:t>Linus och Mira tittade på varandra.</a:t>
            </a:r>
          </a:p>
          <a:p>
            <a:r>
              <a:rPr lang="sv-SE" sz="2200" dirty="0">
                <a:latin typeface="Comic Sans MS" panose="030F0702030302020204" pitchFamily="66" charset="0"/>
              </a:rPr>
              <a:t>– Okej, sa Mira. – Vi börjar med att räkna.</a:t>
            </a:r>
          </a:p>
          <a:p>
            <a:endParaRPr lang="sv-SE" sz="3000" dirty="0">
              <a:latin typeface="Comic Sans MS" panose="030F0702030302020204" pitchFamily="66" charset="0"/>
            </a:endParaRPr>
          </a:p>
        </p:txBody>
      </p:sp>
      <p:pic>
        <p:nvPicPr>
          <p:cNvPr id="4098" name="Picture 2" descr="im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3112" y="407811"/>
            <a:ext cx="4038146" cy="6049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585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wheel(1)">
                                      <p:cBhvr>
                                        <p:cTn id="13"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https://www.mitti.se/image-3.291781.188943.20240726080714.9a87a862af?size=5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 name="Rektangel 1"/>
          <p:cNvSpPr/>
          <p:nvPr/>
        </p:nvSpPr>
        <p:spPr>
          <a:xfrm>
            <a:off x="237218" y="29482"/>
            <a:ext cx="6906532" cy="7355860"/>
          </a:xfrm>
          <a:prstGeom prst="rect">
            <a:avLst/>
          </a:prstGeom>
        </p:spPr>
        <p:txBody>
          <a:bodyPr wrap="square">
            <a:spAutoFit/>
          </a:bodyPr>
          <a:lstStyle/>
          <a:p>
            <a:r>
              <a:rPr lang="sv-SE" sz="3000" b="1" dirty="0">
                <a:solidFill>
                  <a:schemeClr val="accent4">
                    <a:lumMod val="75000"/>
                  </a:schemeClr>
                </a:solidFill>
                <a:latin typeface="Comic Sans MS" panose="030F0702030302020204" pitchFamily="66" charset="0"/>
              </a:rPr>
              <a:t>Kapitel 1: Hålet som inte hade någon botten</a:t>
            </a:r>
          </a:p>
          <a:p>
            <a:endParaRPr lang="sv-SE" sz="3000" b="1" dirty="0">
              <a:solidFill>
                <a:schemeClr val="accent1">
                  <a:lumMod val="75000"/>
                </a:schemeClr>
              </a:solidFill>
              <a:latin typeface="Comic Sans MS" panose="030F0702030302020204" pitchFamily="66" charset="0"/>
            </a:endParaRPr>
          </a:p>
          <a:p>
            <a:r>
              <a:rPr lang="sv-SE" sz="2200" dirty="0">
                <a:solidFill>
                  <a:schemeClr val="accent4">
                    <a:lumMod val="50000"/>
                  </a:schemeClr>
                </a:solidFill>
                <a:latin typeface="Comic Sans MS" panose="030F0702030302020204" pitchFamily="66" charset="0"/>
              </a:rPr>
              <a:t>📐</a:t>
            </a:r>
            <a:r>
              <a:rPr lang="sv-SE" sz="2200" dirty="0">
                <a:latin typeface="Comic Sans MS" panose="030F0702030302020204" pitchFamily="66" charset="0"/>
              </a:rPr>
              <a:t> Uppgift – Den magiska </a:t>
            </a:r>
            <a:r>
              <a:rPr lang="sv-SE" sz="2200" dirty="0" smtClean="0">
                <a:latin typeface="Comic Sans MS" panose="030F0702030302020204" pitchFamily="66" charset="0"/>
              </a:rPr>
              <a:t>förminskningen</a:t>
            </a:r>
            <a:endParaRPr lang="sv-SE" sz="2200" dirty="0">
              <a:latin typeface="Comic Sans MS" panose="030F0702030302020204" pitchFamily="66" charset="0"/>
            </a:endParaRPr>
          </a:p>
          <a:p>
            <a:r>
              <a:rPr lang="sv-SE" sz="2200" dirty="0" smtClean="0">
                <a:latin typeface="Comic Sans MS" panose="030F0702030302020204" pitchFamily="66" charset="0"/>
              </a:rPr>
              <a:t>1. </a:t>
            </a:r>
            <a:r>
              <a:rPr lang="sv-SE" sz="2200" dirty="0" smtClean="0">
                <a:latin typeface="Comic Sans MS" panose="030F0702030302020204" pitchFamily="66" charset="0"/>
              </a:rPr>
              <a:t>Dörr</a:t>
            </a:r>
            <a:r>
              <a:rPr lang="sv-SE" sz="2200" dirty="0" smtClean="0">
                <a:latin typeface="Comic Sans MS" panose="030F0702030302020204" pitchFamily="66" charset="0"/>
              </a:rPr>
              <a:t>en </a:t>
            </a:r>
            <a:r>
              <a:rPr lang="sv-SE" sz="2200" dirty="0">
                <a:latin typeface="Comic Sans MS" panose="030F0702030302020204" pitchFamily="66" charset="0"/>
              </a:rPr>
              <a:t>är 1 meter hög i verkligheten och 10 cm hög på </a:t>
            </a:r>
            <a:r>
              <a:rPr lang="sv-SE" sz="2200" dirty="0" smtClean="0">
                <a:latin typeface="Comic Sans MS" panose="030F0702030302020204" pitchFamily="66" charset="0"/>
              </a:rPr>
              <a:t>ritningen alltså i Underlandet.</a:t>
            </a:r>
            <a:endParaRPr lang="sv-SE" sz="2200" dirty="0">
              <a:latin typeface="Comic Sans MS" panose="030F0702030302020204" pitchFamily="66" charset="0"/>
            </a:endParaRPr>
          </a:p>
          <a:p>
            <a:endParaRPr lang="sv-SE" sz="2200" dirty="0">
              <a:latin typeface="Comic Sans MS" panose="030F0702030302020204" pitchFamily="66" charset="0"/>
            </a:endParaRPr>
          </a:p>
          <a:p>
            <a:pPr marL="342900" indent="-342900">
              <a:buFont typeface="Wingdings" panose="05000000000000000000" pitchFamily="2" charset="2"/>
              <a:buChar char="ü"/>
            </a:pPr>
            <a:r>
              <a:rPr lang="sv-SE" sz="2200" dirty="0" smtClean="0">
                <a:latin typeface="Comic Sans MS" panose="030F0702030302020204" pitchFamily="66" charset="0"/>
              </a:rPr>
              <a:t>Vilken </a:t>
            </a:r>
            <a:r>
              <a:rPr lang="sv-SE" sz="2200" dirty="0">
                <a:latin typeface="Comic Sans MS" panose="030F0702030302020204" pitchFamily="66" charset="0"/>
              </a:rPr>
              <a:t>skala är ritningen gjord i</a:t>
            </a:r>
            <a:r>
              <a:rPr lang="sv-SE" sz="2200" dirty="0" smtClean="0">
                <a:latin typeface="Comic Sans MS" panose="030F0702030302020204" pitchFamily="66" charset="0"/>
              </a:rPr>
              <a:t>?</a:t>
            </a:r>
          </a:p>
          <a:p>
            <a:endParaRPr lang="sv-SE" sz="2200" dirty="0">
              <a:latin typeface="Comic Sans MS" panose="030F0702030302020204" pitchFamily="66" charset="0"/>
            </a:endParaRPr>
          </a:p>
          <a:p>
            <a:r>
              <a:rPr lang="sv-SE" sz="2200" dirty="0" smtClean="0">
                <a:latin typeface="Comic Sans MS" panose="030F0702030302020204" pitchFamily="66" charset="0"/>
              </a:rPr>
              <a:t>2. Linus </a:t>
            </a:r>
            <a:r>
              <a:rPr lang="sv-SE" sz="2200" dirty="0">
                <a:latin typeface="Comic Sans MS" panose="030F0702030302020204" pitchFamily="66" charset="0"/>
              </a:rPr>
              <a:t>är 150 cm lång och Mira är 140 cm lång.</a:t>
            </a:r>
          </a:p>
          <a:p>
            <a:endParaRPr lang="sv-SE" sz="2200" dirty="0" smtClean="0">
              <a:latin typeface="Comic Sans MS" panose="030F0702030302020204" pitchFamily="66" charset="0"/>
            </a:endParaRPr>
          </a:p>
          <a:p>
            <a:pPr marL="342900" indent="-342900">
              <a:buFont typeface="Wingdings" panose="05000000000000000000" pitchFamily="2" charset="2"/>
              <a:buChar char="ü"/>
            </a:pPr>
            <a:r>
              <a:rPr lang="sv-SE" sz="2200" dirty="0" smtClean="0">
                <a:latin typeface="Comic Sans MS" panose="030F0702030302020204" pitchFamily="66" charset="0"/>
              </a:rPr>
              <a:t>Hur </a:t>
            </a:r>
            <a:r>
              <a:rPr lang="sv-SE" sz="2200" dirty="0">
                <a:latin typeface="Comic Sans MS" panose="030F0702030302020204" pitchFamily="66" charset="0"/>
              </a:rPr>
              <a:t>många gånger mindre måste de bli för att passa genom </a:t>
            </a:r>
            <a:r>
              <a:rPr lang="sv-SE" sz="2200" dirty="0" smtClean="0">
                <a:latin typeface="Comic Sans MS" panose="030F0702030302020204" pitchFamily="66" charset="0"/>
              </a:rPr>
              <a:t>dörren</a:t>
            </a:r>
            <a:r>
              <a:rPr lang="sv-SE" sz="2200" dirty="0" smtClean="0">
                <a:latin typeface="Comic Sans MS" panose="030F0702030302020204" pitchFamily="66" charset="0"/>
              </a:rPr>
              <a:t>?</a:t>
            </a:r>
            <a:endParaRPr lang="sv-SE" sz="2200" dirty="0">
              <a:latin typeface="Comic Sans MS" panose="030F0702030302020204" pitchFamily="66" charset="0"/>
            </a:endParaRPr>
          </a:p>
          <a:p>
            <a:pPr marL="342900" indent="-342900">
              <a:buFont typeface="Wingdings" panose="05000000000000000000" pitchFamily="2" charset="2"/>
              <a:buChar char="ü"/>
            </a:pPr>
            <a:r>
              <a:rPr lang="sv-SE" sz="2200" dirty="0" smtClean="0">
                <a:latin typeface="Comic Sans MS" panose="030F0702030302020204" pitchFamily="66" charset="0"/>
              </a:rPr>
              <a:t>Hur </a:t>
            </a:r>
            <a:r>
              <a:rPr lang="sv-SE" sz="2200" dirty="0">
                <a:latin typeface="Comic Sans MS" panose="030F0702030302020204" pitchFamily="66" charset="0"/>
              </a:rPr>
              <a:t>långa blir de efter att de druckit den magiska drycken</a:t>
            </a:r>
            <a:r>
              <a:rPr lang="sv-SE" sz="2200" dirty="0" smtClean="0">
                <a:latin typeface="Comic Sans MS" panose="030F0702030302020204" pitchFamily="66" charset="0"/>
              </a:rPr>
              <a:t>?</a:t>
            </a:r>
          </a:p>
          <a:p>
            <a:endParaRPr lang="sv-SE" sz="2200" dirty="0">
              <a:latin typeface="Comic Sans MS" panose="030F0702030302020204" pitchFamily="66" charset="0"/>
            </a:endParaRPr>
          </a:p>
          <a:p>
            <a:r>
              <a:rPr lang="sv-SE" sz="2200" dirty="0">
                <a:latin typeface="Comic Sans MS" panose="030F0702030302020204" pitchFamily="66" charset="0"/>
              </a:rPr>
              <a:t>Kaninen höll upp flaskorna.</a:t>
            </a:r>
          </a:p>
          <a:p>
            <a:r>
              <a:rPr lang="sv-SE" sz="2200" dirty="0">
                <a:latin typeface="Comic Sans MS" panose="030F0702030302020204" pitchFamily="66" charset="0"/>
              </a:rPr>
              <a:t>– Först när ni räknat </a:t>
            </a:r>
            <a:r>
              <a:rPr lang="sv-SE" sz="2200" dirty="0" smtClean="0">
                <a:latin typeface="Comic Sans MS" panose="030F0702030302020204" pitchFamily="66" charset="0"/>
              </a:rPr>
              <a:t>rätt - </a:t>
            </a:r>
            <a:r>
              <a:rPr lang="sv-SE" sz="2200" dirty="0">
                <a:latin typeface="Comic Sans MS" panose="030F0702030302020204" pitchFamily="66" charset="0"/>
              </a:rPr>
              <a:t>vågar jag ge er drycken, viskade han.</a:t>
            </a:r>
          </a:p>
          <a:p>
            <a:endParaRPr lang="sv-SE" sz="3000" dirty="0">
              <a:latin typeface="Comic Sans MS" panose="030F0702030302020204" pitchFamily="66" charset="0"/>
            </a:endParaRPr>
          </a:p>
        </p:txBody>
      </p:sp>
      <p:sp>
        <p:nvSpPr>
          <p:cNvPr id="4" name="Rektangel 3"/>
          <p:cNvSpPr/>
          <p:nvPr/>
        </p:nvSpPr>
        <p:spPr>
          <a:xfrm>
            <a:off x="6302829" y="240463"/>
            <a:ext cx="5946321" cy="1200329"/>
          </a:xfrm>
          <a:prstGeom prst="rect">
            <a:avLst/>
          </a:prstGeom>
        </p:spPr>
        <p:txBody>
          <a:bodyPr wrap="square">
            <a:spAutoFit/>
          </a:bodyPr>
          <a:lstStyle/>
          <a:p>
            <a:r>
              <a:rPr lang="sv-SE" dirty="0">
                <a:latin typeface="Comic Sans MS" panose="030F0702030302020204" pitchFamily="66" charset="0"/>
              </a:rPr>
              <a:t>Medan de räknade, hoppade kaninen omkring och ändrade sin storlek, som om det vore den enklaste sak i världen, och barnen kunde knappt slita blicken från honom.</a:t>
            </a:r>
          </a:p>
        </p:txBody>
      </p:sp>
      <p:pic>
        <p:nvPicPr>
          <p:cNvPr id="6146" name="Picture 2" descr="im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6368" y="1204295"/>
            <a:ext cx="3976006" cy="544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0224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wipe(down)">
                                      <p:cBhvr>
                                        <p:cTn id="19" dur="580">
                                          <p:stCondLst>
                                            <p:cond delay="0"/>
                                          </p:stCondLst>
                                        </p:cTn>
                                        <p:tgtEl>
                                          <p:spTgt spid="6146"/>
                                        </p:tgtEl>
                                      </p:cBhvr>
                                    </p:animEffect>
                                    <p:anim calcmode="lin" valueType="num">
                                      <p:cBhvr>
                                        <p:cTn id="20"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5" dur="26">
                                          <p:stCondLst>
                                            <p:cond delay="650"/>
                                          </p:stCondLst>
                                        </p:cTn>
                                        <p:tgtEl>
                                          <p:spTgt spid="6146"/>
                                        </p:tgtEl>
                                      </p:cBhvr>
                                      <p:to x="100000" y="60000"/>
                                    </p:animScale>
                                    <p:animScale>
                                      <p:cBhvr>
                                        <p:cTn id="26" dur="166" decel="50000">
                                          <p:stCondLst>
                                            <p:cond delay="676"/>
                                          </p:stCondLst>
                                        </p:cTn>
                                        <p:tgtEl>
                                          <p:spTgt spid="6146"/>
                                        </p:tgtEl>
                                      </p:cBhvr>
                                      <p:to x="100000" y="100000"/>
                                    </p:animScale>
                                    <p:animScale>
                                      <p:cBhvr>
                                        <p:cTn id="27" dur="26">
                                          <p:stCondLst>
                                            <p:cond delay="1312"/>
                                          </p:stCondLst>
                                        </p:cTn>
                                        <p:tgtEl>
                                          <p:spTgt spid="6146"/>
                                        </p:tgtEl>
                                      </p:cBhvr>
                                      <p:to x="100000" y="80000"/>
                                    </p:animScale>
                                    <p:animScale>
                                      <p:cBhvr>
                                        <p:cTn id="28" dur="166" decel="50000">
                                          <p:stCondLst>
                                            <p:cond delay="1338"/>
                                          </p:stCondLst>
                                        </p:cTn>
                                        <p:tgtEl>
                                          <p:spTgt spid="6146"/>
                                        </p:tgtEl>
                                      </p:cBhvr>
                                      <p:to x="100000" y="100000"/>
                                    </p:animScale>
                                    <p:animScale>
                                      <p:cBhvr>
                                        <p:cTn id="29" dur="26">
                                          <p:stCondLst>
                                            <p:cond delay="1642"/>
                                          </p:stCondLst>
                                        </p:cTn>
                                        <p:tgtEl>
                                          <p:spTgt spid="6146"/>
                                        </p:tgtEl>
                                      </p:cBhvr>
                                      <p:to x="100000" y="90000"/>
                                    </p:animScale>
                                    <p:animScale>
                                      <p:cBhvr>
                                        <p:cTn id="30" dur="166" decel="50000">
                                          <p:stCondLst>
                                            <p:cond delay="1668"/>
                                          </p:stCondLst>
                                        </p:cTn>
                                        <p:tgtEl>
                                          <p:spTgt spid="6146"/>
                                        </p:tgtEl>
                                      </p:cBhvr>
                                      <p:to x="100000" y="100000"/>
                                    </p:animScale>
                                    <p:animScale>
                                      <p:cBhvr>
                                        <p:cTn id="31" dur="26">
                                          <p:stCondLst>
                                            <p:cond delay="1808"/>
                                          </p:stCondLst>
                                        </p:cTn>
                                        <p:tgtEl>
                                          <p:spTgt spid="6146"/>
                                        </p:tgtEl>
                                      </p:cBhvr>
                                      <p:to x="100000" y="95000"/>
                                    </p:animScale>
                                    <p:animScale>
                                      <p:cBhvr>
                                        <p:cTn id="32"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https://www.mitti.se/image-3.291781.188943.20240726080714.9a87a862af?size=5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 name="Rektangel 1"/>
          <p:cNvSpPr/>
          <p:nvPr/>
        </p:nvSpPr>
        <p:spPr>
          <a:xfrm>
            <a:off x="155574" y="160338"/>
            <a:ext cx="7567840" cy="7017306"/>
          </a:xfrm>
          <a:prstGeom prst="rect">
            <a:avLst/>
          </a:prstGeom>
        </p:spPr>
        <p:txBody>
          <a:bodyPr wrap="square">
            <a:spAutoFit/>
          </a:bodyPr>
          <a:lstStyle/>
          <a:p>
            <a:r>
              <a:rPr lang="sv-SE" sz="3000" b="1" dirty="0">
                <a:solidFill>
                  <a:schemeClr val="accent4">
                    <a:lumMod val="75000"/>
                  </a:schemeClr>
                </a:solidFill>
                <a:latin typeface="Comic Sans MS" panose="030F0702030302020204" pitchFamily="66" charset="0"/>
              </a:rPr>
              <a:t>Kapitel 1: Hålet som inte hade någon botten</a:t>
            </a:r>
          </a:p>
          <a:p>
            <a:endParaRPr lang="sv-SE" sz="3000" b="1" dirty="0">
              <a:solidFill>
                <a:schemeClr val="accent1">
                  <a:lumMod val="75000"/>
                </a:schemeClr>
              </a:solidFill>
              <a:latin typeface="Comic Sans MS" panose="030F0702030302020204" pitchFamily="66" charset="0"/>
            </a:endParaRPr>
          </a:p>
          <a:p>
            <a:r>
              <a:rPr lang="sv-SE" sz="2200" dirty="0">
                <a:solidFill>
                  <a:schemeClr val="accent4">
                    <a:lumMod val="50000"/>
                  </a:schemeClr>
                </a:solidFill>
                <a:latin typeface="Comic Sans MS" panose="030F0702030302020204" pitchFamily="66" charset="0"/>
              </a:rPr>
              <a:t>📐</a:t>
            </a:r>
            <a:r>
              <a:rPr lang="sv-SE" sz="2200" dirty="0">
                <a:latin typeface="Comic Sans MS" panose="030F0702030302020204" pitchFamily="66" charset="0"/>
              </a:rPr>
              <a:t> Uppgift – Den magiska </a:t>
            </a:r>
            <a:r>
              <a:rPr lang="sv-SE" sz="2200" dirty="0" smtClean="0">
                <a:latin typeface="Comic Sans MS" panose="030F0702030302020204" pitchFamily="66" charset="0"/>
              </a:rPr>
              <a:t>förminskningen</a:t>
            </a:r>
            <a:endParaRPr lang="sv-SE" sz="2200" dirty="0">
              <a:latin typeface="Comic Sans MS" panose="030F0702030302020204" pitchFamily="66" charset="0"/>
            </a:endParaRPr>
          </a:p>
          <a:p>
            <a:r>
              <a:rPr lang="sv-SE" sz="2200" dirty="0" smtClean="0">
                <a:latin typeface="Comic Sans MS" panose="030F0702030302020204" pitchFamily="66" charset="0"/>
              </a:rPr>
              <a:t>1. </a:t>
            </a:r>
            <a:r>
              <a:rPr lang="sv-SE" sz="2200" dirty="0" smtClean="0">
                <a:latin typeface="Comic Sans MS" panose="030F0702030302020204" pitchFamily="66" charset="0"/>
              </a:rPr>
              <a:t>Dörr</a:t>
            </a:r>
            <a:r>
              <a:rPr lang="sv-SE" sz="2200" dirty="0" smtClean="0">
                <a:latin typeface="Comic Sans MS" panose="030F0702030302020204" pitchFamily="66" charset="0"/>
              </a:rPr>
              <a:t>en </a:t>
            </a:r>
            <a:r>
              <a:rPr lang="sv-SE" sz="2200" dirty="0">
                <a:latin typeface="Comic Sans MS" panose="030F0702030302020204" pitchFamily="66" charset="0"/>
              </a:rPr>
              <a:t>är 1 meter hög i verkligheten och 10 cm hög på ritningen</a:t>
            </a:r>
            <a:r>
              <a:rPr lang="sv-SE" sz="2200" dirty="0" smtClean="0">
                <a:latin typeface="Comic Sans MS" panose="030F0702030302020204" pitchFamily="66" charset="0"/>
              </a:rPr>
              <a:t>.</a:t>
            </a:r>
            <a:endParaRPr lang="sv-SE" sz="2200" dirty="0">
              <a:latin typeface="Comic Sans MS" panose="030F0702030302020204" pitchFamily="66" charset="0"/>
            </a:endParaRPr>
          </a:p>
          <a:p>
            <a:pPr marL="342900" indent="-342900">
              <a:buFont typeface="Wingdings" panose="05000000000000000000" pitchFamily="2" charset="2"/>
              <a:buChar char="ü"/>
            </a:pPr>
            <a:r>
              <a:rPr lang="sv-SE" sz="2200" dirty="0" smtClean="0">
                <a:latin typeface="Comic Sans MS" panose="030F0702030302020204" pitchFamily="66" charset="0"/>
              </a:rPr>
              <a:t>Vilken </a:t>
            </a:r>
            <a:r>
              <a:rPr lang="sv-SE" sz="2200" dirty="0">
                <a:latin typeface="Comic Sans MS" panose="030F0702030302020204" pitchFamily="66" charset="0"/>
              </a:rPr>
              <a:t>skala är ritningen gjord i</a:t>
            </a:r>
            <a:r>
              <a:rPr lang="sv-SE" sz="2200" dirty="0" smtClean="0">
                <a:latin typeface="Comic Sans MS" panose="030F0702030302020204" pitchFamily="66" charset="0"/>
              </a:rPr>
              <a:t>?</a:t>
            </a:r>
          </a:p>
          <a:p>
            <a:r>
              <a:rPr lang="sv-SE" sz="2200" b="1" dirty="0" smtClean="0">
                <a:solidFill>
                  <a:srgbClr val="0070C0"/>
                </a:solidFill>
                <a:latin typeface="Comic Sans MS" panose="030F0702030302020204" pitchFamily="66" charset="0"/>
              </a:rPr>
              <a:t>- Ritningen </a:t>
            </a:r>
            <a:r>
              <a:rPr lang="sv-SE" sz="2200" b="1" dirty="0">
                <a:solidFill>
                  <a:srgbClr val="0070C0"/>
                </a:solidFill>
                <a:latin typeface="Comic Sans MS" panose="030F0702030302020204" pitchFamily="66" charset="0"/>
              </a:rPr>
              <a:t>är 10 gånger mindre än verkligheten</a:t>
            </a:r>
            <a:endParaRPr lang="sv-SE" sz="2200" b="1" dirty="0" smtClean="0">
              <a:solidFill>
                <a:srgbClr val="0070C0"/>
              </a:solidFill>
              <a:latin typeface="Comic Sans MS" panose="030F0702030302020204" pitchFamily="66" charset="0"/>
            </a:endParaRPr>
          </a:p>
          <a:p>
            <a:r>
              <a:rPr lang="sv-SE" sz="2200" b="1" dirty="0">
                <a:solidFill>
                  <a:srgbClr val="0070C0"/>
                </a:solidFill>
                <a:latin typeface="Comic Sans MS" panose="030F0702030302020204" pitchFamily="66" charset="0"/>
              </a:rPr>
              <a:t>Skalan är </a:t>
            </a:r>
            <a:r>
              <a:rPr lang="sv-SE" sz="2200" b="1" dirty="0" smtClean="0">
                <a:solidFill>
                  <a:srgbClr val="0070C0"/>
                </a:solidFill>
                <a:latin typeface="Comic Sans MS" panose="030F0702030302020204" pitchFamily="66" charset="0"/>
              </a:rPr>
              <a:t>1:10.</a:t>
            </a:r>
            <a:endParaRPr lang="sv-SE" sz="2200" b="1" dirty="0">
              <a:solidFill>
                <a:srgbClr val="0070C0"/>
              </a:solidFill>
              <a:latin typeface="Comic Sans MS" panose="030F0702030302020204" pitchFamily="66" charset="0"/>
            </a:endParaRPr>
          </a:p>
          <a:p>
            <a:r>
              <a:rPr lang="sv-SE" sz="2200" dirty="0" smtClean="0">
                <a:latin typeface="Comic Sans MS" panose="030F0702030302020204" pitchFamily="66" charset="0"/>
              </a:rPr>
              <a:t>2. Linus </a:t>
            </a:r>
            <a:r>
              <a:rPr lang="sv-SE" sz="2200" dirty="0">
                <a:latin typeface="Comic Sans MS" panose="030F0702030302020204" pitchFamily="66" charset="0"/>
              </a:rPr>
              <a:t>är 150 cm lång och Mira är 140 cm lång.</a:t>
            </a:r>
          </a:p>
          <a:p>
            <a:endParaRPr lang="sv-SE" sz="2200" dirty="0" smtClean="0">
              <a:latin typeface="Comic Sans MS" panose="030F0702030302020204" pitchFamily="66" charset="0"/>
            </a:endParaRPr>
          </a:p>
          <a:p>
            <a:pPr marL="342900" indent="-342900">
              <a:buFont typeface="Wingdings" panose="05000000000000000000" pitchFamily="2" charset="2"/>
              <a:buChar char="ü"/>
            </a:pPr>
            <a:r>
              <a:rPr lang="sv-SE" sz="2200" dirty="0" smtClean="0">
                <a:latin typeface="Comic Sans MS" panose="030F0702030302020204" pitchFamily="66" charset="0"/>
              </a:rPr>
              <a:t>Hur </a:t>
            </a:r>
            <a:r>
              <a:rPr lang="sv-SE" sz="2200" dirty="0">
                <a:latin typeface="Comic Sans MS" panose="030F0702030302020204" pitchFamily="66" charset="0"/>
              </a:rPr>
              <a:t>många gånger mindre måste de bli för att passa genom </a:t>
            </a:r>
            <a:r>
              <a:rPr lang="sv-SE" sz="2200" dirty="0" smtClean="0">
                <a:latin typeface="Comic Sans MS" panose="030F0702030302020204" pitchFamily="66" charset="0"/>
              </a:rPr>
              <a:t>dörren</a:t>
            </a:r>
            <a:r>
              <a:rPr lang="sv-SE" sz="2200" dirty="0" smtClean="0">
                <a:latin typeface="Comic Sans MS" panose="030F0702030302020204" pitchFamily="66" charset="0"/>
              </a:rPr>
              <a:t>?</a:t>
            </a:r>
            <a:endParaRPr lang="sv-SE" sz="2200" dirty="0" smtClean="0">
              <a:latin typeface="Comic Sans MS" panose="030F0702030302020204" pitchFamily="66" charset="0"/>
            </a:endParaRPr>
          </a:p>
          <a:p>
            <a:r>
              <a:rPr lang="sv-SE" sz="2200" b="1" dirty="0" smtClean="0">
                <a:solidFill>
                  <a:srgbClr val="0070C0"/>
                </a:solidFill>
                <a:latin typeface="Comic Sans MS" panose="030F0702030302020204" pitchFamily="66" charset="0"/>
              </a:rPr>
              <a:t>- Skalan </a:t>
            </a:r>
            <a:r>
              <a:rPr lang="sv-SE" sz="2200" b="1" dirty="0" smtClean="0">
                <a:solidFill>
                  <a:srgbClr val="0070C0"/>
                </a:solidFill>
                <a:latin typeface="Comic Sans MS" panose="030F0702030302020204" pitchFamily="66" charset="0"/>
              </a:rPr>
              <a:t>1:10 </a:t>
            </a:r>
            <a:r>
              <a:rPr lang="sv-SE" sz="2200" b="1" dirty="0">
                <a:solidFill>
                  <a:srgbClr val="0070C0"/>
                </a:solidFill>
                <a:latin typeface="Comic Sans MS" panose="030F0702030302020204" pitchFamily="66" charset="0"/>
              </a:rPr>
              <a:t>betyder att allt blir 10 gånger mindre</a:t>
            </a:r>
            <a:r>
              <a:rPr lang="sv-SE" sz="2200" b="1" dirty="0" smtClean="0">
                <a:solidFill>
                  <a:srgbClr val="0070C0"/>
                </a:solidFill>
                <a:latin typeface="Comic Sans MS" panose="030F0702030302020204" pitchFamily="66" charset="0"/>
              </a:rPr>
              <a:t>.</a:t>
            </a:r>
            <a:endParaRPr lang="sv-SE" sz="2200" b="1" dirty="0">
              <a:solidFill>
                <a:srgbClr val="0070C0"/>
              </a:solidFill>
              <a:latin typeface="Comic Sans MS" panose="030F0702030302020204" pitchFamily="66" charset="0"/>
            </a:endParaRPr>
          </a:p>
          <a:p>
            <a:pPr marL="342900" indent="-342900">
              <a:buFont typeface="Wingdings" panose="05000000000000000000" pitchFamily="2" charset="2"/>
              <a:buChar char="ü"/>
            </a:pPr>
            <a:r>
              <a:rPr lang="sv-SE" sz="2200" dirty="0" smtClean="0">
                <a:latin typeface="Comic Sans MS" panose="030F0702030302020204" pitchFamily="66" charset="0"/>
              </a:rPr>
              <a:t>Hur </a:t>
            </a:r>
            <a:r>
              <a:rPr lang="sv-SE" sz="2200" dirty="0">
                <a:latin typeface="Comic Sans MS" panose="030F0702030302020204" pitchFamily="66" charset="0"/>
              </a:rPr>
              <a:t>långa blir de efter att de druckit den magiska drycken? </a:t>
            </a:r>
            <a:endParaRPr lang="sv-SE" sz="2200" dirty="0" smtClean="0">
              <a:latin typeface="Comic Sans MS" panose="030F0702030302020204" pitchFamily="66" charset="0"/>
            </a:endParaRPr>
          </a:p>
          <a:p>
            <a:pPr marL="342900" indent="-342900">
              <a:buFont typeface="Arial" panose="020B0604020202020204" pitchFamily="34" charset="0"/>
              <a:buChar char="•"/>
            </a:pPr>
            <a:r>
              <a:rPr lang="sv-SE" sz="2200" b="1" dirty="0" smtClean="0">
                <a:solidFill>
                  <a:srgbClr val="0070C0"/>
                </a:solidFill>
                <a:latin typeface="Comic Sans MS" panose="030F0702030302020204" pitchFamily="66" charset="0"/>
              </a:rPr>
              <a:t>Linus</a:t>
            </a:r>
            <a:r>
              <a:rPr lang="sv-SE" sz="2200" b="1" dirty="0">
                <a:solidFill>
                  <a:srgbClr val="0070C0"/>
                </a:solidFill>
                <a:latin typeface="Comic Sans MS" panose="030F0702030302020204" pitchFamily="66" charset="0"/>
              </a:rPr>
              <a:t>: </a:t>
            </a:r>
            <a:r>
              <a:rPr lang="sv-SE" sz="2200" b="1" dirty="0" smtClean="0">
                <a:solidFill>
                  <a:srgbClr val="0070C0"/>
                </a:solidFill>
                <a:latin typeface="Comic Sans MS" panose="030F0702030302020204" pitchFamily="66" charset="0"/>
              </a:rPr>
              <a:t>150÷10=15 cm</a:t>
            </a:r>
          </a:p>
          <a:p>
            <a:pPr marL="342900" indent="-342900">
              <a:buFont typeface="Arial" panose="020B0604020202020204" pitchFamily="34" charset="0"/>
              <a:buChar char="•"/>
            </a:pPr>
            <a:r>
              <a:rPr lang="sv-SE" sz="2200" b="1" dirty="0" smtClean="0">
                <a:solidFill>
                  <a:srgbClr val="0070C0"/>
                </a:solidFill>
                <a:latin typeface="Comic Sans MS" panose="030F0702030302020204" pitchFamily="66" charset="0"/>
              </a:rPr>
              <a:t>Mira</a:t>
            </a:r>
            <a:r>
              <a:rPr lang="sv-SE" sz="2200" b="1" dirty="0">
                <a:solidFill>
                  <a:srgbClr val="0070C0"/>
                </a:solidFill>
                <a:latin typeface="Comic Sans MS" panose="030F0702030302020204" pitchFamily="66" charset="0"/>
              </a:rPr>
              <a:t>: </a:t>
            </a:r>
            <a:r>
              <a:rPr lang="sv-SE" sz="2200" b="1" dirty="0" smtClean="0">
                <a:solidFill>
                  <a:srgbClr val="0070C0"/>
                </a:solidFill>
                <a:latin typeface="Comic Sans MS" panose="030F0702030302020204" pitchFamily="66" charset="0"/>
              </a:rPr>
              <a:t>140÷10=14 </a:t>
            </a:r>
            <a:r>
              <a:rPr lang="sv-SE" sz="2200" b="1" dirty="0">
                <a:solidFill>
                  <a:srgbClr val="0070C0"/>
                </a:solidFill>
                <a:latin typeface="Comic Sans MS" panose="030F0702030302020204" pitchFamily="66" charset="0"/>
              </a:rPr>
              <a:t>cm</a:t>
            </a:r>
          </a:p>
          <a:p>
            <a:endParaRPr lang="sv-SE" sz="3000" dirty="0">
              <a:latin typeface="Comic Sans MS" panose="030F0702030302020204" pitchFamily="66" charset="0"/>
            </a:endParaRPr>
          </a:p>
        </p:txBody>
      </p:sp>
      <p:pic>
        <p:nvPicPr>
          <p:cNvPr id="6146" name="Picture 2" descr="im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5018" y="722602"/>
            <a:ext cx="3976006" cy="544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919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wipe(down)">
                                      <p:cBhvr>
                                        <p:cTn id="13" dur="580">
                                          <p:stCondLst>
                                            <p:cond delay="0"/>
                                          </p:stCondLst>
                                        </p:cTn>
                                        <p:tgtEl>
                                          <p:spTgt spid="6146"/>
                                        </p:tgtEl>
                                      </p:cBhvr>
                                    </p:animEffect>
                                    <p:anim calcmode="lin" valueType="num">
                                      <p:cBhvr>
                                        <p:cTn id="14"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19" dur="26">
                                          <p:stCondLst>
                                            <p:cond delay="650"/>
                                          </p:stCondLst>
                                        </p:cTn>
                                        <p:tgtEl>
                                          <p:spTgt spid="6146"/>
                                        </p:tgtEl>
                                      </p:cBhvr>
                                      <p:to x="100000" y="60000"/>
                                    </p:animScale>
                                    <p:animScale>
                                      <p:cBhvr>
                                        <p:cTn id="20" dur="166" decel="50000">
                                          <p:stCondLst>
                                            <p:cond delay="676"/>
                                          </p:stCondLst>
                                        </p:cTn>
                                        <p:tgtEl>
                                          <p:spTgt spid="6146"/>
                                        </p:tgtEl>
                                      </p:cBhvr>
                                      <p:to x="100000" y="100000"/>
                                    </p:animScale>
                                    <p:animScale>
                                      <p:cBhvr>
                                        <p:cTn id="21" dur="26">
                                          <p:stCondLst>
                                            <p:cond delay="1312"/>
                                          </p:stCondLst>
                                        </p:cTn>
                                        <p:tgtEl>
                                          <p:spTgt spid="6146"/>
                                        </p:tgtEl>
                                      </p:cBhvr>
                                      <p:to x="100000" y="80000"/>
                                    </p:animScale>
                                    <p:animScale>
                                      <p:cBhvr>
                                        <p:cTn id="22" dur="166" decel="50000">
                                          <p:stCondLst>
                                            <p:cond delay="1338"/>
                                          </p:stCondLst>
                                        </p:cTn>
                                        <p:tgtEl>
                                          <p:spTgt spid="6146"/>
                                        </p:tgtEl>
                                      </p:cBhvr>
                                      <p:to x="100000" y="100000"/>
                                    </p:animScale>
                                    <p:animScale>
                                      <p:cBhvr>
                                        <p:cTn id="23" dur="26">
                                          <p:stCondLst>
                                            <p:cond delay="1642"/>
                                          </p:stCondLst>
                                        </p:cTn>
                                        <p:tgtEl>
                                          <p:spTgt spid="6146"/>
                                        </p:tgtEl>
                                      </p:cBhvr>
                                      <p:to x="100000" y="90000"/>
                                    </p:animScale>
                                    <p:animScale>
                                      <p:cBhvr>
                                        <p:cTn id="24" dur="166" decel="50000">
                                          <p:stCondLst>
                                            <p:cond delay="1668"/>
                                          </p:stCondLst>
                                        </p:cTn>
                                        <p:tgtEl>
                                          <p:spTgt spid="6146"/>
                                        </p:tgtEl>
                                      </p:cBhvr>
                                      <p:to x="100000" y="100000"/>
                                    </p:animScale>
                                    <p:animScale>
                                      <p:cBhvr>
                                        <p:cTn id="25" dur="26">
                                          <p:stCondLst>
                                            <p:cond delay="1808"/>
                                          </p:stCondLst>
                                        </p:cTn>
                                        <p:tgtEl>
                                          <p:spTgt spid="6146"/>
                                        </p:tgtEl>
                                      </p:cBhvr>
                                      <p:to x="100000" y="95000"/>
                                    </p:animScale>
                                    <p:animScale>
                                      <p:cBhvr>
                                        <p:cTn id="26"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https://www.mitti.se/image-3.291781.188943.20240726080714.9a87a862af?size=5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 name="Rektangel 1"/>
          <p:cNvSpPr/>
          <p:nvPr/>
        </p:nvSpPr>
        <p:spPr>
          <a:xfrm>
            <a:off x="245382" y="234424"/>
            <a:ext cx="7135133" cy="6093976"/>
          </a:xfrm>
          <a:prstGeom prst="rect">
            <a:avLst/>
          </a:prstGeom>
        </p:spPr>
        <p:txBody>
          <a:bodyPr wrap="square">
            <a:spAutoFit/>
          </a:bodyPr>
          <a:lstStyle/>
          <a:p>
            <a:r>
              <a:rPr lang="sv-SE" sz="3000" b="1" dirty="0">
                <a:solidFill>
                  <a:schemeClr val="accent4">
                    <a:lumMod val="75000"/>
                  </a:schemeClr>
                </a:solidFill>
                <a:latin typeface="Comic Sans MS" panose="030F0702030302020204" pitchFamily="66" charset="0"/>
              </a:rPr>
              <a:t>Kapitel 1: Hålet som inte hade någon botten</a:t>
            </a:r>
          </a:p>
          <a:p>
            <a:endParaRPr lang="sv-SE" sz="2200" dirty="0">
              <a:latin typeface="Comic Sans MS" panose="030F0702030302020204" pitchFamily="66" charset="0"/>
            </a:endParaRPr>
          </a:p>
          <a:p>
            <a:r>
              <a:rPr lang="sv-SE" sz="2200" dirty="0" smtClean="0">
                <a:latin typeface="Comic Sans MS" panose="030F0702030302020204" pitchFamily="66" charset="0"/>
              </a:rPr>
              <a:t>När </a:t>
            </a:r>
            <a:r>
              <a:rPr lang="sv-SE" sz="2200" dirty="0">
                <a:latin typeface="Comic Sans MS" panose="030F0702030302020204" pitchFamily="66" charset="0"/>
              </a:rPr>
              <a:t>Linus och Mira hade räknat klart och jämfört sina svar, nickade den Vita Kaninen nöjt</a:t>
            </a:r>
            <a:r>
              <a:rPr lang="sv-SE" sz="2200" dirty="0" smtClean="0">
                <a:latin typeface="Comic Sans MS" panose="030F0702030302020204" pitchFamily="66" charset="0"/>
              </a:rPr>
              <a:t>.</a:t>
            </a:r>
          </a:p>
          <a:p>
            <a:endParaRPr lang="sv-SE" sz="2200" dirty="0">
              <a:latin typeface="Comic Sans MS" panose="030F0702030302020204" pitchFamily="66" charset="0"/>
            </a:endParaRPr>
          </a:p>
          <a:p>
            <a:r>
              <a:rPr lang="sv-SE" sz="2200" dirty="0">
                <a:latin typeface="Comic Sans MS" panose="030F0702030302020204" pitchFamily="66" charset="0"/>
              </a:rPr>
              <a:t>– Det stämmer, sa han och räckte fram de två små flaskorna med magisk dryck</a:t>
            </a:r>
            <a:r>
              <a:rPr lang="sv-SE" sz="2200" dirty="0" smtClean="0">
                <a:latin typeface="Comic Sans MS" panose="030F0702030302020204" pitchFamily="66" charset="0"/>
              </a:rPr>
              <a:t>.</a:t>
            </a:r>
          </a:p>
          <a:p>
            <a:endParaRPr lang="sv-SE" sz="2200" dirty="0">
              <a:latin typeface="Comic Sans MS" panose="030F0702030302020204" pitchFamily="66" charset="0"/>
            </a:endParaRPr>
          </a:p>
          <a:p>
            <a:r>
              <a:rPr lang="sv-SE" sz="2200" dirty="0">
                <a:latin typeface="Comic Sans MS" panose="030F0702030302020204" pitchFamily="66" charset="0"/>
              </a:rPr>
              <a:t>De tog försiktigt en klunk var. Det pirrade i hela kroppen medan världen runt dem växte. Snart var de precis så långa som de hade räknat ut.</a:t>
            </a:r>
          </a:p>
          <a:p>
            <a:r>
              <a:rPr lang="sv-SE" sz="2200" dirty="0">
                <a:latin typeface="Comic Sans MS" panose="030F0702030302020204" pitchFamily="66" charset="0"/>
              </a:rPr>
              <a:t>Linus testade försiktigt att gå fram till </a:t>
            </a:r>
            <a:r>
              <a:rPr lang="sv-SE" sz="2200" dirty="0" smtClean="0">
                <a:latin typeface="Comic Sans MS" panose="030F0702030302020204" pitchFamily="66" charset="0"/>
              </a:rPr>
              <a:t>dörren</a:t>
            </a:r>
            <a:r>
              <a:rPr lang="sv-SE" sz="2200" dirty="0" smtClean="0">
                <a:latin typeface="Comic Sans MS" panose="030F0702030302020204" pitchFamily="66" charset="0"/>
              </a:rPr>
              <a:t>. </a:t>
            </a:r>
            <a:r>
              <a:rPr lang="sv-SE" sz="2200" dirty="0">
                <a:latin typeface="Comic Sans MS" panose="030F0702030302020204" pitchFamily="66" charset="0"/>
              </a:rPr>
              <a:t>Han fick plats. Mira följde efter</a:t>
            </a:r>
            <a:r>
              <a:rPr lang="sv-SE" sz="2200" dirty="0" smtClean="0">
                <a:latin typeface="Comic Sans MS" panose="030F0702030302020204" pitchFamily="66" charset="0"/>
              </a:rPr>
              <a:t>.</a:t>
            </a:r>
          </a:p>
          <a:p>
            <a:endParaRPr lang="sv-SE" sz="2200" dirty="0">
              <a:latin typeface="Comic Sans MS" panose="030F0702030302020204" pitchFamily="66" charset="0"/>
            </a:endParaRPr>
          </a:p>
          <a:p>
            <a:r>
              <a:rPr lang="sv-SE" sz="2200" dirty="0">
                <a:latin typeface="Comic Sans MS" panose="030F0702030302020204" pitchFamily="66" charset="0"/>
              </a:rPr>
              <a:t>– Matte räddade oss igen, log Mira, när de kröp igenom </a:t>
            </a:r>
            <a:r>
              <a:rPr lang="sv-SE" sz="2200" dirty="0" smtClean="0">
                <a:latin typeface="Comic Sans MS" panose="030F0702030302020204" pitchFamily="66" charset="0"/>
              </a:rPr>
              <a:t>dörr</a:t>
            </a:r>
            <a:r>
              <a:rPr lang="sv-SE" sz="2200" dirty="0" smtClean="0">
                <a:latin typeface="Comic Sans MS" panose="030F0702030302020204" pitchFamily="66" charset="0"/>
              </a:rPr>
              <a:t>en </a:t>
            </a:r>
            <a:r>
              <a:rPr lang="sv-SE" sz="2200" dirty="0">
                <a:latin typeface="Comic Sans MS" panose="030F0702030302020204" pitchFamily="66" charset="0"/>
              </a:rPr>
              <a:t>och försvann vidare in i Underlandet.</a:t>
            </a:r>
          </a:p>
        </p:txBody>
      </p:sp>
      <p:pic>
        <p:nvPicPr>
          <p:cNvPr id="5122" name="Picture 2" descr="im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4753" y="399768"/>
            <a:ext cx="4103461" cy="61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121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circle(in)">
                                      <p:cBhvr>
                                        <p:cTn id="1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https://www.mitti.se/image-3.291781.188943.20240726080714.9a87a862af?size=5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 name="Rektangel 1"/>
          <p:cNvSpPr/>
          <p:nvPr/>
        </p:nvSpPr>
        <p:spPr>
          <a:xfrm>
            <a:off x="0" y="411914"/>
            <a:ext cx="7127421" cy="6063198"/>
          </a:xfrm>
          <a:prstGeom prst="rect">
            <a:avLst/>
          </a:prstGeom>
        </p:spPr>
        <p:txBody>
          <a:bodyPr wrap="square">
            <a:spAutoFit/>
          </a:bodyPr>
          <a:lstStyle/>
          <a:p>
            <a:r>
              <a:rPr lang="sv-SE" sz="3000" b="1" dirty="0">
                <a:solidFill>
                  <a:schemeClr val="accent2">
                    <a:lumMod val="75000"/>
                  </a:schemeClr>
                </a:solidFill>
                <a:latin typeface="Comic Sans MS" panose="030F0702030302020204" pitchFamily="66" charset="0"/>
              </a:rPr>
              <a:t>Kapitel 2: Bordet som aldrig tog slut</a:t>
            </a:r>
          </a:p>
          <a:p>
            <a:endParaRPr lang="sv-SE" sz="2800" dirty="0">
              <a:latin typeface="Comic Sans MS" panose="030F0702030302020204" pitchFamily="66" charset="0"/>
            </a:endParaRPr>
          </a:p>
          <a:p>
            <a:r>
              <a:rPr lang="sv-SE" sz="2200" dirty="0" smtClean="0">
                <a:latin typeface="Comic Sans MS" panose="030F0702030302020204" pitchFamily="66" charset="0"/>
              </a:rPr>
              <a:t>På </a:t>
            </a:r>
            <a:r>
              <a:rPr lang="sv-SE" sz="2200" dirty="0">
                <a:latin typeface="Comic Sans MS" panose="030F0702030302020204" pitchFamily="66" charset="0"/>
              </a:rPr>
              <a:t>andra sidan hamnade Linus och Mira mitt i ett teparty. Tekoppar stod på rad, långt ute på slutänden av ett mycket långt bord. I mitten stod Den Galna Hattmakaren, som balanserade på bordet och försökte sträcka sig för att nå sockret</a:t>
            </a:r>
            <a:r>
              <a:rPr lang="sv-SE" sz="2200" dirty="0" smtClean="0">
                <a:latin typeface="Comic Sans MS" panose="030F0702030302020204" pitchFamily="66" charset="0"/>
              </a:rPr>
              <a:t>.</a:t>
            </a:r>
          </a:p>
          <a:p>
            <a:endParaRPr lang="sv-SE" sz="2200" dirty="0">
              <a:latin typeface="Comic Sans MS" panose="030F0702030302020204" pitchFamily="66" charset="0"/>
            </a:endParaRPr>
          </a:p>
          <a:p>
            <a:r>
              <a:rPr lang="sv-SE" sz="2200" dirty="0">
                <a:latin typeface="Comic Sans MS" panose="030F0702030302020204" pitchFamily="66" charset="0"/>
              </a:rPr>
              <a:t>– Hjälp! skrek han. – Mitt bord är alldeles för långt! Jag kan inte nå tekopparna, festen kan inte börja utan dem</a:t>
            </a:r>
            <a:r>
              <a:rPr lang="sv-SE" sz="2200" dirty="0" smtClean="0">
                <a:latin typeface="Comic Sans MS" panose="030F0702030302020204" pitchFamily="66" charset="0"/>
              </a:rPr>
              <a:t>!</a:t>
            </a:r>
          </a:p>
          <a:p>
            <a:endParaRPr lang="sv-SE" sz="2200" dirty="0">
              <a:latin typeface="Comic Sans MS" panose="030F0702030302020204" pitchFamily="66" charset="0"/>
            </a:endParaRPr>
          </a:p>
          <a:p>
            <a:r>
              <a:rPr lang="sv-SE" sz="2200" dirty="0">
                <a:latin typeface="Comic Sans MS" panose="030F0702030302020204" pitchFamily="66" charset="0"/>
              </a:rPr>
              <a:t>Han hoppade ner och drog fram två skisser. På den ena stod det skala 1:100, och på den andra 100:1.</a:t>
            </a:r>
          </a:p>
          <a:p>
            <a:r>
              <a:rPr lang="sv-SE" sz="2200" dirty="0">
                <a:latin typeface="Comic Sans MS" panose="030F0702030302020204" pitchFamily="66" charset="0"/>
              </a:rPr>
              <a:t>– Jag måste förlänga min arm, sa han. – Men vilken skiss ska jag välja för att räkna ut rätt längd?</a:t>
            </a:r>
          </a:p>
          <a:p>
            <a:r>
              <a:rPr lang="sv-SE" sz="2200" dirty="0">
                <a:latin typeface="Comic Sans MS" panose="030F0702030302020204" pitchFamily="66" charset="0"/>
              </a:rPr>
              <a:t>Linus och Mira stirrade på skisserna.</a:t>
            </a:r>
          </a:p>
        </p:txBody>
      </p:sp>
      <p:pic>
        <p:nvPicPr>
          <p:cNvPr id="7170" name="Picture 2" descr="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0646" y="160338"/>
            <a:ext cx="4348390" cy="651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733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randombar(horizontal)">
                                      <p:cBhvr>
                                        <p:cTn id="13"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https://www.mitti.se/image-3.291781.188943.20240726080714.9a87a862af?size=5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 name="Rektangel 1"/>
          <p:cNvSpPr/>
          <p:nvPr/>
        </p:nvSpPr>
        <p:spPr>
          <a:xfrm>
            <a:off x="0" y="411914"/>
            <a:ext cx="7127421" cy="5478423"/>
          </a:xfrm>
          <a:prstGeom prst="rect">
            <a:avLst/>
          </a:prstGeom>
        </p:spPr>
        <p:txBody>
          <a:bodyPr wrap="square">
            <a:spAutoFit/>
          </a:bodyPr>
          <a:lstStyle/>
          <a:p>
            <a:r>
              <a:rPr lang="sv-SE" sz="3000" b="1" dirty="0">
                <a:solidFill>
                  <a:schemeClr val="accent2">
                    <a:lumMod val="75000"/>
                  </a:schemeClr>
                </a:solidFill>
                <a:latin typeface="Comic Sans MS" panose="030F0702030302020204" pitchFamily="66" charset="0"/>
              </a:rPr>
              <a:t>Kapitel 2: Bordet som aldrig tog slut</a:t>
            </a:r>
          </a:p>
          <a:p>
            <a:endParaRPr lang="sv-SE" sz="2800" dirty="0" smtClean="0">
              <a:latin typeface="Comic Sans MS" panose="030F0702030302020204" pitchFamily="66" charset="0"/>
            </a:endParaRPr>
          </a:p>
          <a:p>
            <a:endParaRPr lang="sv-SE" sz="2800" dirty="0">
              <a:latin typeface="Comic Sans MS" panose="030F0702030302020204" pitchFamily="66" charset="0"/>
            </a:endParaRPr>
          </a:p>
          <a:p>
            <a:r>
              <a:rPr lang="sv-SE" sz="2200" dirty="0">
                <a:solidFill>
                  <a:srgbClr val="CC3300"/>
                </a:solidFill>
                <a:latin typeface="Comic Sans MS" panose="030F0702030302020204" pitchFamily="66" charset="0"/>
              </a:rPr>
              <a:t>📐</a:t>
            </a:r>
            <a:r>
              <a:rPr lang="sv-SE" sz="2200" dirty="0">
                <a:latin typeface="Comic Sans MS" panose="030F0702030302020204" pitchFamily="66" charset="0"/>
              </a:rPr>
              <a:t> Uppgift 2 – Förläng </a:t>
            </a:r>
            <a:r>
              <a:rPr lang="sv-SE" sz="2200" dirty="0" smtClean="0">
                <a:latin typeface="Comic Sans MS" panose="030F0702030302020204" pitchFamily="66" charset="0"/>
              </a:rPr>
              <a:t>armen</a:t>
            </a:r>
          </a:p>
          <a:p>
            <a:endParaRPr lang="sv-SE" sz="2200" dirty="0">
              <a:latin typeface="Comic Sans MS" panose="030F0702030302020204" pitchFamily="66" charset="0"/>
            </a:endParaRPr>
          </a:p>
          <a:p>
            <a:pPr marL="457200" indent="-457200">
              <a:buAutoNum type="arabicPeriod"/>
            </a:pPr>
            <a:r>
              <a:rPr lang="sv-SE" sz="2200" dirty="0" smtClean="0">
                <a:latin typeface="Comic Sans MS" panose="030F0702030302020204" pitchFamily="66" charset="0"/>
              </a:rPr>
              <a:t>Skisserna </a:t>
            </a:r>
            <a:r>
              <a:rPr lang="sv-SE" sz="2200" dirty="0">
                <a:latin typeface="Comic Sans MS" panose="030F0702030302020204" pitchFamily="66" charset="0"/>
              </a:rPr>
              <a:t>visar olika skalor: 1:100 eller 100:1</a:t>
            </a:r>
            <a:r>
              <a:rPr lang="sv-SE" sz="2200" dirty="0" smtClean="0">
                <a:latin typeface="Comic Sans MS" panose="030F0702030302020204" pitchFamily="66" charset="0"/>
              </a:rPr>
              <a:t>.</a:t>
            </a:r>
          </a:p>
          <a:p>
            <a:pPr marL="342900" indent="-342900">
              <a:buFont typeface="Wingdings" panose="05000000000000000000" pitchFamily="2" charset="2"/>
              <a:buChar char="Ø"/>
            </a:pPr>
            <a:endParaRPr lang="sv-SE" sz="2200" dirty="0">
              <a:latin typeface="Comic Sans MS" panose="030F0702030302020204" pitchFamily="66" charset="0"/>
            </a:endParaRPr>
          </a:p>
          <a:p>
            <a:pPr marL="342900" indent="-342900">
              <a:buFont typeface="Wingdings" panose="05000000000000000000" pitchFamily="2" charset="2"/>
              <a:buChar char="Ø"/>
            </a:pPr>
            <a:r>
              <a:rPr lang="sv-SE" sz="2200" dirty="0" smtClean="0">
                <a:latin typeface="Comic Sans MS" panose="030F0702030302020204" pitchFamily="66" charset="0"/>
              </a:rPr>
              <a:t>Vilken </a:t>
            </a:r>
            <a:r>
              <a:rPr lang="sv-SE" sz="2200" dirty="0">
                <a:latin typeface="Comic Sans MS" panose="030F0702030302020204" pitchFamily="66" charset="0"/>
              </a:rPr>
              <a:t>skala ska Hattmakaren använda för att räkna ut hur mycket han måste sträcka sig för att nå kopparna</a:t>
            </a:r>
            <a:r>
              <a:rPr lang="sv-SE" sz="2200" dirty="0" smtClean="0">
                <a:latin typeface="Comic Sans MS" panose="030F0702030302020204" pitchFamily="66" charset="0"/>
              </a:rPr>
              <a:t>?</a:t>
            </a:r>
          </a:p>
          <a:p>
            <a:endParaRPr lang="sv-SE" sz="2200" dirty="0">
              <a:latin typeface="Comic Sans MS" panose="030F0702030302020204" pitchFamily="66" charset="0"/>
            </a:endParaRPr>
          </a:p>
          <a:p>
            <a:r>
              <a:rPr lang="sv-SE" sz="2200" dirty="0" smtClean="0">
                <a:latin typeface="Comic Sans MS" panose="030F0702030302020204" pitchFamily="66" charset="0"/>
              </a:rPr>
              <a:t>2. Hattmakarens </a:t>
            </a:r>
            <a:r>
              <a:rPr lang="sv-SE" sz="2200" dirty="0">
                <a:latin typeface="Comic Sans MS" panose="030F0702030302020204" pitchFamily="66" charset="0"/>
              </a:rPr>
              <a:t>arm är 60 cm lång</a:t>
            </a:r>
            <a:r>
              <a:rPr lang="sv-SE" sz="2200" dirty="0" smtClean="0">
                <a:latin typeface="Comic Sans MS" panose="030F0702030302020204" pitchFamily="66" charset="0"/>
              </a:rPr>
              <a:t>.</a:t>
            </a:r>
          </a:p>
          <a:p>
            <a:endParaRPr lang="sv-SE" sz="2200" dirty="0">
              <a:latin typeface="Comic Sans MS" panose="030F0702030302020204" pitchFamily="66" charset="0"/>
            </a:endParaRPr>
          </a:p>
          <a:p>
            <a:pPr marL="342900" indent="-342900">
              <a:buFont typeface="Wingdings" panose="05000000000000000000" pitchFamily="2" charset="2"/>
              <a:buChar char="Ø"/>
            </a:pPr>
            <a:r>
              <a:rPr lang="sv-SE" sz="2200" dirty="0" smtClean="0">
                <a:latin typeface="Comic Sans MS" panose="030F0702030302020204" pitchFamily="66" charset="0"/>
              </a:rPr>
              <a:t>Hur </a:t>
            </a:r>
            <a:r>
              <a:rPr lang="sv-SE" sz="2200" dirty="0">
                <a:latin typeface="Comic Sans MS" panose="030F0702030302020204" pitchFamily="66" charset="0"/>
              </a:rPr>
              <a:t>lång måste hans arm bli efter förlängningen för att nå bordets slut?</a:t>
            </a:r>
          </a:p>
        </p:txBody>
      </p:sp>
      <p:pic>
        <p:nvPicPr>
          <p:cNvPr id="8194" name="Picture 2" descr="im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2482" y="160338"/>
            <a:ext cx="340360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imag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9699"/>
          <a:stretch/>
        </p:blipFill>
        <p:spPr bwMode="auto">
          <a:xfrm>
            <a:off x="8649154" y="3505653"/>
            <a:ext cx="3403600" cy="307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9832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 calcmode="lin" valueType="num">
                                      <p:cBhvr additive="base">
                                        <p:cTn id="13" dur="500" fill="hold"/>
                                        <p:tgtEl>
                                          <p:spTgt spid="8194"/>
                                        </p:tgtEl>
                                        <p:attrNameLst>
                                          <p:attrName>ppt_x</p:attrName>
                                        </p:attrNameLst>
                                      </p:cBhvr>
                                      <p:tavLst>
                                        <p:tav tm="0">
                                          <p:val>
                                            <p:strVal val="#ppt_x"/>
                                          </p:val>
                                        </p:tav>
                                        <p:tav tm="100000">
                                          <p:val>
                                            <p:strVal val="#ppt_x"/>
                                          </p:val>
                                        </p:tav>
                                      </p:tavLst>
                                    </p:anim>
                                    <p:anim calcmode="lin" valueType="num">
                                      <p:cBhvr additive="base">
                                        <p:cTn id="14"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95"/>
                                        </p:tgtEl>
                                        <p:attrNameLst>
                                          <p:attrName>style.visibility</p:attrName>
                                        </p:attrNameLst>
                                      </p:cBhvr>
                                      <p:to>
                                        <p:strVal val="visible"/>
                                      </p:to>
                                    </p:set>
                                    <p:anim calcmode="lin" valueType="num">
                                      <p:cBhvr additive="base">
                                        <p:cTn id="19" dur="500" fill="hold"/>
                                        <p:tgtEl>
                                          <p:spTgt spid="8195"/>
                                        </p:tgtEl>
                                        <p:attrNameLst>
                                          <p:attrName>ppt_x</p:attrName>
                                        </p:attrNameLst>
                                      </p:cBhvr>
                                      <p:tavLst>
                                        <p:tav tm="0">
                                          <p:val>
                                            <p:strVal val="#ppt_x"/>
                                          </p:val>
                                        </p:tav>
                                        <p:tav tm="100000">
                                          <p:val>
                                            <p:strVal val="#ppt_x"/>
                                          </p:val>
                                        </p:tav>
                                      </p:tavLst>
                                    </p:anim>
                                    <p:anim calcmode="lin" valueType="num">
                                      <p:cBhvr additive="base">
                                        <p:cTn id="20"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28669</TotalTime>
  <Words>1901</Words>
  <Application>Microsoft Office PowerPoint</Application>
  <PresentationFormat>Bredbild</PresentationFormat>
  <Paragraphs>205</Paragraphs>
  <Slides>20</Slides>
  <Notes>0</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20</vt:i4>
      </vt:variant>
    </vt:vector>
  </HeadingPairs>
  <TitlesOfParts>
    <vt:vector size="27" baseType="lpstr">
      <vt:lpstr>Arial</vt:lpstr>
      <vt:lpstr>Calibri</vt:lpstr>
      <vt:lpstr>Calibri Light</vt:lpstr>
      <vt:lpstr>Comic Sans MS</vt:lpstr>
      <vt:lpstr>Times New Roman</vt:lpstr>
      <vt:lpstr>Wingdings</vt:lpstr>
      <vt:lpstr>Office-tema</vt:lpstr>
      <vt:lpstr>“Äventyret i Underlandet – när storlek avgör allt”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Jarfalla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Berättelsen om Siffra, Tal, och Tallinje</dc:title>
  <dc:creator>Tanja Bajraktarova</dc:creator>
  <cp:lastModifiedBy>Tanja Bajraktarova</cp:lastModifiedBy>
  <cp:revision>716</cp:revision>
  <dcterms:created xsi:type="dcterms:W3CDTF">2024-08-25T10:58:17Z</dcterms:created>
  <dcterms:modified xsi:type="dcterms:W3CDTF">2026-01-24T19:06:45Z</dcterms:modified>
</cp:coreProperties>
</file>