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88" r:id="rId5"/>
    <p:sldId id="282" r:id="rId6"/>
    <p:sldId id="289" r:id="rId7"/>
    <p:sldId id="290" r:id="rId8"/>
    <p:sldId id="272" r:id="rId9"/>
    <p:sldId id="291" r:id="rId10"/>
    <p:sldId id="292" r:id="rId11"/>
    <p:sldId id="286" r:id="rId12"/>
    <p:sldId id="293" r:id="rId13"/>
    <p:sldId id="294" r:id="rId14"/>
    <p:sldId id="295" r:id="rId15"/>
    <p:sldId id="296" r:id="rId16"/>
    <p:sldId id="297" r:id="rId17"/>
    <p:sldId id="281" r:id="rId18"/>
    <p:sldId id="269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>
        <p:scale>
          <a:sx n="76" d="100"/>
          <a:sy n="76" d="100"/>
        </p:scale>
        <p:origin x="2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2025-12-07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004962" y="1225378"/>
            <a:ext cx="5603752" cy="1654184"/>
          </a:xfrm>
        </p:spPr>
        <p:txBody>
          <a:bodyPr>
            <a:noAutofit/>
          </a:bodyPr>
          <a:lstStyle/>
          <a:p>
            <a:r>
              <a:rPr lang="sv-SE" sz="50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sz="50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Linus &amp; Mira och </a:t>
            </a:r>
            <a:r>
              <a:rPr lang="sv-SE" sz="50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den försvunna matemagin</a:t>
            </a:r>
            <a:r>
              <a:rPr lang="sv-SE" sz="50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32421" y="3318595"/>
            <a:ext cx="367787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Decimaltal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Addition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Summa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Subtraktion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Multiplikation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Faktor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Produkt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Division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Kommatecken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2" name="Picture 2" descr="Harry Potter™ - The Philosopher’s Stone No1 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97" y="433635"/>
            <a:ext cx="4627518" cy="61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55" y="2994322"/>
            <a:ext cx="3479365" cy="1455007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90" y="4630229"/>
            <a:ext cx="3682093" cy="20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674958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 Kapitel 2 – Den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tystaste korridoren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på Hogwarts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Strålande räknat! </a:t>
            </a:r>
            <a:r>
              <a:rPr lang="sv-SE" sz="2200" dirty="0" smtClean="0">
                <a:latin typeface="Comic Sans MS" panose="030F0702030302020204" pitchFamily="66" charset="0"/>
              </a:rPr>
              <a:t>✨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1</a:t>
            </a:r>
            <a:r>
              <a:rPr lang="sv-SE" sz="2200" dirty="0">
                <a:latin typeface="Comic Sans MS" panose="030F0702030302020204" pitchFamily="66" charset="0"/>
              </a:rPr>
              <a:t>.	7,3 – 2,58 = 4,72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5,04 – 1,9 = 3,14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3.	9,6 – 4,75 = 4,85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Alla tre är helt rätt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När det sista svaret uttalas hörs ett PING!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ÄNTLIGEN! ropar en gammal trollkarl. – Min mustasch har kliat i flera år!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Tack, modiga elever, säger ett annat porträtt. </a:t>
            </a:r>
            <a:r>
              <a:rPr lang="sv-SE" sz="2200" dirty="0" smtClean="0">
                <a:latin typeface="Comic Sans MS" panose="030F0702030302020204" pitchFamily="66" charset="0"/>
              </a:rPr>
              <a:t>  – </a:t>
            </a:r>
            <a:r>
              <a:rPr lang="sv-SE" sz="2200" dirty="0">
                <a:latin typeface="Comic Sans MS" panose="030F0702030302020204" pitchFamily="66" charset="0"/>
              </a:rPr>
              <a:t>Ni har återgett oss våra röster.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Korridoren fylls av tacksamma applåder.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rodnar </a:t>
            </a:r>
            <a:r>
              <a:rPr lang="sv-SE" sz="2200" dirty="0" smtClean="0">
                <a:latin typeface="Comic Sans MS" panose="030F0702030302020204" pitchFamily="66" charset="0"/>
              </a:rPr>
              <a:t>lite. Mira </a:t>
            </a:r>
            <a:r>
              <a:rPr lang="sv-SE" sz="2200" dirty="0">
                <a:latin typeface="Comic Sans MS" panose="030F0702030302020204" pitchFamily="66" charset="0"/>
              </a:rPr>
              <a:t>ler stolt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Då hörs ett bekant SWOOOSH – Fawkes fjäder glöder i Miras hand.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6763175" y="5248887"/>
            <a:ext cx="5428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>
                <a:latin typeface="Comic Sans MS" panose="030F0702030302020204" pitchFamily="66" charset="0"/>
              </a:rPr>
              <a:t>– </a:t>
            </a:r>
            <a:r>
              <a:rPr lang="sv-SE" sz="2000" dirty="0">
                <a:latin typeface="Comic Sans MS" panose="030F0702030302020204" pitchFamily="66" charset="0"/>
              </a:rPr>
              <a:t>Det betyder att en ny dörr har öppnats, säger Linus.</a:t>
            </a:r>
          </a:p>
          <a:p>
            <a:r>
              <a:rPr lang="sv-SE" sz="2000" dirty="0">
                <a:latin typeface="Comic Sans MS" panose="030F0702030302020204" pitchFamily="66" charset="0"/>
              </a:rPr>
              <a:t>– Och vi har två kvar, säger Mira med ett leende. – Let’s go</a:t>
            </a:r>
            <a:r>
              <a:rPr lang="sv-SE" sz="2000" dirty="0" smtClean="0">
                <a:latin typeface="Comic Sans MS" panose="030F0702030302020204" pitchFamily="66" charset="0"/>
              </a:rPr>
              <a:t>.</a:t>
            </a:r>
            <a:endParaRPr lang="sv-SE" sz="20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83" y="218360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46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7972" y="0"/>
            <a:ext cx="665013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CC3300"/>
                </a:solidFill>
                <a:latin typeface="Comic Sans MS" panose="030F0702030302020204" pitchFamily="66" charset="0"/>
              </a:rPr>
              <a:t>Kapitel 3 – Flammornas arena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Dörren </a:t>
            </a:r>
            <a:r>
              <a:rPr lang="sv-SE" sz="2200" dirty="0">
                <a:latin typeface="Comic Sans MS" panose="030F0702030302020204" pitchFamily="66" charset="0"/>
              </a:rPr>
              <a:t>öppnas och Linus och Mira kliver rakt in på en rund </a:t>
            </a:r>
            <a:r>
              <a:rPr lang="sv-SE" sz="2200" dirty="0" smtClean="0">
                <a:latin typeface="Comic Sans MS" panose="030F0702030302020204" pitchFamily="66" charset="0"/>
              </a:rPr>
              <a:t>arena. Publiken </a:t>
            </a:r>
            <a:r>
              <a:rPr lang="sv-SE" sz="2200" dirty="0">
                <a:latin typeface="Comic Sans MS" panose="030F0702030302020204" pitchFamily="66" charset="0"/>
              </a:rPr>
              <a:t>består av svävande eldklot som hummar av förväntan.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✨ Harry, Hermione och Ron följer dem in… och Ron stannar tvärt.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Det här är… eld! Varför är det alltid eld?! klagar Ron.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Hermione suckar.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Ron, detta är en Multiplikationsarena. Elden symboliserar energisk förökning.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Plötsligt </a:t>
            </a:r>
            <a:r>
              <a:rPr lang="sv-SE" sz="2200" dirty="0">
                <a:latin typeface="Comic Sans MS" panose="030F0702030302020204" pitchFamily="66" charset="0"/>
              </a:rPr>
              <a:t>tänds en enorm brasa i mitten.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Ur lågorna stiger Professor Flitwick, sotig men leende.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Välkomna, välkomna! säger han.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Här ska ni visa er förmåga att multiplicera decimaltal. Var försiktiga… elden reagerar på fel svar. Den </a:t>
            </a:r>
            <a:r>
              <a:rPr lang="sv-SE" sz="2200" dirty="0" smtClean="0">
                <a:latin typeface="Comic Sans MS" panose="030F0702030302020204" pitchFamily="66" charset="0"/>
              </a:rPr>
              <a:t>kastar </a:t>
            </a:r>
            <a:r>
              <a:rPr lang="sv-SE" sz="2200" dirty="0">
                <a:latin typeface="Comic Sans MS" panose="030F0702030302020204" pitchFamily="66" charset="0"/>
              </a:rPr>
              <a:t>eld.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748106" y="50790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>
                <a:latin typeface="Comic Sans MS" panose="030F0702030302020204" pitchFamily="66" charset="0"/>
              </a:rPr>
              <a:t>Tre brinnande uppgifter svävar ovanför arenan.</a:t>
            </a:r>
          </a:p>
          <a:p>
            <a:r>
              <a:rPr lang="sv-SE" dirty="0">
                <a:latin typeface="Comic Sans MS" panose="030F0702030302020204" pitchFamily="66" charset="0"/>
              </a:rPr>
              <a:t>Flitwick pekar med sin trollstav</a:t>
            </a:r>
            <a:r>
              <a:rPr lang="sv-SE" dirty="0" smtClean="0">
                <a:latin typeface="Comic Sans MS" panose="030F0702030302020204" pitchFamily="66" charset="0"/>
              </a:rPr>
              <a:t>: – Multiplicera         </a:t>
            </a:r>
            <a:r>
              <a:rPr lang="sv-SE" dirty="0">
                <a:latin typeface="Comic Sans MS" panose="030F0702030302020204" pitchFamily="66" charset="0"/>
              </a:rPr>
              <a:t>dem noggrant, annars… </a:t>
            </a:r>
            <a:r>
              <a:rPr lang="sv-SE" dirty="0" smtClean="0">
                <a:latin typeface="Comic Sans MS" panose="030F0702030302020204" pitchFamily="66" charset="0"/>
              </a:rPr>
              <a:t>det kommer att brinna! </a:t>
            </a:r>
            <a:r>
              <a:rPr lang="sv-SE" dirty="0">
                <a:solidFill>
                  <a:srgbClr val="CC3300"/>
                </a:solidFill>
                <a:latin typeface="Comic Sans MS" panose="030F0702030302020204" pitchFamily="66" charset="0"/>
              </a:rPr>
              <a:t>🔥</a:t>
            </a:r>
          </a:p>
          <a:p>
            <a:r>
              <a:rPr lang="sv-SE" dirty="0">
                <a:latin typeface="Comic Sans MS" panose="030F0702030302020204" pitchFamily="66" charset="0"/>
              </a:rPr>
              <a:t>Mira skrattar.</a:t>
            </a:r>
          </a:p>
          <a:p>
            <a:r>
              <a:rPr lang="sv-SE" dirty="0">
                <a:latin typeface="Comic Sans MS" panose="030F0702030302020204" pitchFamily="66" charset="0"/>
              </a:rPr>
              <a:t>– Jag vill inte bli rostad idag.</a:t>
            </a:r>
          </a:p>
          <a:p>
            <a:r>
              <a:rPr lang="sv-SE" dirty="0">
                <a:latin typeface="Comic Sans MS" panose="030F0702030302020204" pitchFamily="66" charset="0"/>
              </a:rPr>
              <a:t>Linus skakar på </a:t>
            </a:r>
            <a:r>
              <a:rPr lang="sv-SE" dirty="0" smtClean="0">
                <a:latin typeface="Comic Sans MS" panose="030F0702030302020204" pitchFamily="66" charset="0"/>
              </a:rPr>
              <a:t>huvudet</a:t>
            </a:r>
            <a:r>
              <a:rPr lang="sv-SE" dirty="0">
                <a:latin typeface="Comic Sans MS" panose="030F0702030302020204" pitchFamily="66" charset="0"/>
              </a:rPr>
              <a:t>:</a:t>
            </a:r>
            <a:r>
              <a:rPr lang="sv-SE" dirty="0" smtClean="0">
                <a:latin typeface="Comic Sans MS" panose="030F0702030302020204" pitchFamily="66" charset="0"/>
              </a:rPr>
              <a:t> – </a:t>
            </a:r>
            <a:r>
              <a:rPr lang="sv-SE" dirty="0">
                <a:latin typeface="Comic Sans MS" panose="030F0702030302020204" pitchFamily="66" charset="0"/>
              </a:rPr>
              <a:t>Okej, vi kör!</a:t>
            </a:r>
          </a:p>
        </p:txBody>
      </p:sp>
      <p:pic>
        <p:nvPicPr>
          <p:cNvPr id="1126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13" y="164154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5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65752" y="580067"/>
            <a:ext cx="583024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CC3300"/>
                </a:solidFill>
                <a:latin typeface="Comic Sans MS" panose="030F0702030302020204" pitchFamily="66" charset="0"/>
              </a:rPr>
              <a:t>Kapitel 3 – Flammornas arena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Hermione lyfter sin stav.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Jag kan förstärka talen lite så de syns tydligare.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Hon </a:t>
            </a:r>
            <a:r>
              <a:rPr lang="sv-SE" sz="2200" dirty="0">
                <a:latin typeface="Comic Sans MS" panose="030F0702030302020204" pitchFamily="66" charset="0"/>
              </a:rPr>
              <a:t>viskar: “</a:t>
            </a:r>
            <a:r>
              <a:rPr lang="sv-SE" sz="2200" b="1" spc="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Claritas ignis!”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Eldkloten lyser starkare.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Ron </a:t>
            </a:r>
            <a:r>
              <a:rPr lang="sv-SE" sz="2200" dirty="0">
                <a:latin typeface="Comic Sans MS" panose="030F0702030302020204" pitchFamily="66" charset="0"/>
              </a:rPr>
              <a:t>blinkar bort ljuset.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Tack Hermione… tror jag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1.	0,6 × 4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3,5 × </a:t>
            </a:r>
            <a:r>
              <a:rPr lang="sv-SE" sz="2200" dirty="0" smtClean="0">
                <a:latin typeface="Comic Sans MS" panose="030F0702030302020204" pitchFamily="66" charset="0"/>
              </a:rPr>
              <a:t>2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3.	1,25 </a:t>
            </a:r>
            <a:r>
              <a:rPr lang="sv-SE" sz="2200" dirty="0">
                <a:latin typeface="Comic Sans MS" panose="030F0702030302020204" pitchFamily="66" charset="0"/>
              </a:rPr>
              <a:t>× </a:t>
            </a:r>
            <a:r>
              <a:rPr lang="sv-SE" sz="2200" dirty="0" smtClean="0">
                <a:latin typeface="Comic Sans MS" panose="030F0702030302020204" pitchFamily="66" charset="0"/>
              </a:rPr>
              <a:t>3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u="sng" dirty="0" smtClean="0">
                <a:latin typeface="Comic Sans MS" panose="030F0702030302020204" pitchFamily="66" charset="0"/>
              </a:rPr>
              <a:t>Bonus fråga</a:t>
            </a:r>
            <a:r>
              <a:rPr lang="sv-SE" sz="2200" dirty="0" smtClean="0">
                <a:latin typeface="Comic Sans MS" panose="030F0702030302020204" pitchFamily="66" charset="0"/>
              </a:rPr>
              <a:t>: Om 3,5 x 2 = 7, hur mycket är3,5 x 0,2 ?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096000" y="4487067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solidFill>
                  <a:srgbClr val="CC3300"/>
                </a:solidFill>
                <a:latin typeface="Comic Sans MS" panose="030F0702030302020204" pitchFamily="66" charset="0"/>
              </a:rPr>
              <a:t>🔥</a:t>
            </a:r>
            <a:r>
              <a:rPr lang="sv-SE" sz="2200" dirty="0">
                <a:latin typeface="Comic Sans MS" panose="030F0702030302020204" pitchFamily="66" charset="0"/>
              </a:rPr>
              <a:t> MAGISKT BRA JOBBAT! </a:t>
            </a:r>
            <a:r>
              <a:rPr lang="sv-SE" sz="2200" dirty="0">
                <a:solidFill>
                  <a:srgbClr val="CC3300"/>
                </a:solidFill>
                <a:latin typeface="Comic Sans MS" panose="030F0702030302020204" pitchFamily="66" charset="0"/>
              </a:rPr>
              <a:t>🔥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Ni räknade helt rätt: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0,6 × 4 = 2,4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3,5 × </a:t>
            </a:r>
            <a:r>
              <a:rPr lang="sv-SE" sz="2200" dirty="0" smtClean="0">
                <a:latin typeface="Comic Sans MS" panose="030F0702030302020204" pitchFamily="66" charset="0"/>
              </a:rPr>
              <a:t>2 </a:t>
            </a:r>
            <a:r>
              <a:rPr lang="sv-SE" sz="2200" dirty="0">
                <a:latin typeface="Comic Sans MS" panose="030F0702030302020204" pitchFamily="66" charset="0"/>
              </a:rPr>
              <a:t>= </a:t>
            </a:r>
            <a:r>
              <a:rPr lang="sv-SE" sz="2200" dirty="0" smtClean="0">
                <a:latin typeface="Comic Sans MS" panose="030F0702030302020204" pitchFamily="66" charset="0"/>
              </a:rPr>
              <a:t>7 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3.	1,25 × 3 = 3,75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Arenans eldklot jublar: “Hooooo-oooooray!”</a:t>
            </a:r>
          </a:p>
        </p:txBody>
      </p:sp>
      <p:pic>
        <p:nvPicPr>
          <p:cNvPr id="1229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83" y="605234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5084" y="755009"/>
            <a:ext cx="665013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CC3300"/>
                </a:solidFill>
                <a:latin typeface="Comic Sans MS" panose="030F0702030302020204" pitchFamily="66" charset="0"/>
              </a:rPr>
              <a:t>Kapitel 3 – Flammornas arena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Flitwick gör ett litet glädjehopp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Utmärkt! Ni har bemästrat eldens matematik! säger </a:t>
            </a:r>
            <a:r>
              <a:rPr lang="sv-SE" sz="2200" dirty="0" smtClean="0">
                <a:latin typeface="Comic Sans MS" panose="030F0702030302020204" pitchFamily="66" charset="0"/>
              </a:rPr>
              <a:t>han.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Den stora lågan i mitten drar sig tillbaka och </a:t>
            </a:r>
            <a:r>
              <a:rPr lang="sv-SE" sz="2200" dirty="0" smtClean="0">
                <a:latin typeface="Comic Sans MS" panose="030F0702030302020204" pitchFamily="66" charset="0"/>
              </a:rPr>
              <a:t>visar </a:t>
            </a:r>
            <a:r>
              <a:rPr lang="sv-SE" sz="2200" dirty="0">
                <a:latin typeface="Comic Sans MS" panose="030F0702030302020204" pitchFamily="66" charset="0"/>
              </a:rPr>
              <a:t>en spiralformad gång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 håller fjädern hårt i handen.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Vi har klarat tre prövningar. En kvar.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nickar.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Dags att möta divisionens virvel…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13314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143" y="128083"/>
            <a:ext cx="4420998" cy="66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466" y="97971"/>
            <a:ext cx="5792148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⭐ Kapitel 4 – Virvelns Sanning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stiger in i ett rum som känns som att gå rakt in i en </a:t>
            </a:r>
            <a:r>
              <a:rPr lang="sv-SE" sz="2200" dirty="0" smtClean="0">
                <a:latin typeface="Comic Sans MS" panose="030F0702030302020204" pitchFamily="66" charset="0"/>
              </a:rPr>
              <a:t>storm. Golvet </a:t>
            </a:r>
            <a:r>
              <a:rPr lang="sv-SE" sz="2200" dirty="0">
                <a:latin typeface="Comic Sans MS" panose="030F0702030302020204" pitchFamily="66" charset="0"/>
              </a:rPr>
              <a:t>är vatten, men de står på… glittrande blå symboler.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Över deras huvuden snurrar siffror som i en virvelvind.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I </a:t>
            </a:r>
            <a:r>
              <a:rPr lang="sv-SE" sz="2200" dirty="0">
                <a:latin typeface="Comic Sans MS" panose="030F0702030302020204" pitchFamily="66" charset="0"/>
              </a:rPr>
              <a:t>mitten står Professor Snape, med armarna i </a:t>
            </a:r>
            <a:r>
              <a:rPr lang="sv-SE" sz="2200" dirty="0" smtClean="0">
                <a:latin typeface="Comic Sans MS" panose="030F0702030302020204" pitchFamily="66" charset="0"/>
              </a:rPr>
              <a:t>kors. Hans </a:t>
            </a:r>
            <a:r>
              <a:rPr lang="sv-SE" sz="2200" dirty="0">
                <a:latin typeface="Comic Sans MS" panose="030F0702030302020204" pitchFamily="66" charset="0"/>
              </a:rPr>
              <a:t>mantel fladdrar dramatiskt i vinden fast han inte rör sig.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två… </a:t>
            </a:r>
            <a:r>
              <a:rPr lang="sv-SE" sz="2200" dirty="0" smtClean="0">
                <a:latin typeface="Comic Sans MS" panose="030F0702030302020204" pitchFamily="66" charset="0"/>
              </a:rPr>
              <a:t>det </a:t>
            </a:r>
            <a:r>
              <a:rPr lang="sv-SE" sz="2200" dirty="0">
                <a:latin typeface="Comic Sans MS" panose="030F0702030302020204" pitchFamily="66" charset="0"/>
              </a:rPr>
              <a:t>är ert fel att det är så rörigt eller högljutt </a:t>
            </a:r>
            <a:r>
              <a:rPr lang="sv-SE" sz="2200" dirty="0" smtClean="0">
                <a:latin typeface="Comic Sans MS" panose="030F0702030302020204" pitchFamily="66" charset="0"/>
              </a:rPr>
              <a:t>här, </a:t>
            </a:r>
            <a:r>
              <a:rPr lang="sv-SE" sz="2200" dirty="0">
                <a:latin typeface="Comic Sans MS" panose="030F0702030302020204" pitchFamily="66" charset="0"/>
              </a:rPr>
              <a:t>fräser han.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För att återvända till er klass… måste ni visa att ni kan dela decimaltal utan att göra narr av er själva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Snape sveper med handen och tre blå, lysande divisionsuppgifter dyker upp framför dem.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096000" y="523001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Lös dessa. Ett fel… och ni virvlar runt här för evigt.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Han tittar dem djupt i ögonen.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Börja.</a:t>
            </a:r>
          </a:p>
        </p:txBody>
      </p:sp>
      <p:pic>
        <p:nvPicPr>
          <p:cNvPr id="1433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77" y="241527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7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466" y="318407"/>
            <a:ext cx="579214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⭐ Kapitel 4 – Virvelns Sanning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Hermione lyfter sin stav för att hjälpa dem se.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</a:t>
            </a:r>
            <a:r>
              <a:rPr lang="sv-SE" sz="2200" b="1" spc="3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Visibilis aquaris</a:t>
            </a:r>
            <a:r>
              <a:rPr lang="sv-SE" sz="22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Talen glittrar klarare i stormljuset.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Ron håller sig fast vid Harry.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Om golvet börjar skaka springer jag!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Harry skrattar.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Du säger alltid det, Ron.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1.	4,8 ÷ 6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35,7 ÷ 7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3.	60,75 </a:t>
            </a:r>
            <a:r>
              <a:rPr lang="sv-SE" sz="2200" dirty="0">
                <a:latin typeface="Comic Sans MS" panose="030F0702030302020204" pitchFamily="66" charset="0"/>
              </a:rPr>
              <a:t>÷ </a:t>
            </a:r>
            <a:r>
              <a:rPr lang="sv-SE" sz="2200" dirty="0" smtClean="0">
                <a:latin typeface="Comic Sans MS" panose="030F0702030302020204" pitchFamily="66" charset="0"/>
              </a:rPr>
              <a:t>5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Vattnet under deras fötter börjar bubbla.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Som om rummet väntar på deras svar.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8850085" y="461963"/>
            <a:ext cx="34698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🌊</a:t>
            </a:r>
            <a:r>
              <a:rPr lang="sv-SE" sz="2200" dirty="0">
                <a:latin typeface="Comic Sans MS" panose="030F0702030302020204" pitchFamily="66" charset="0"/>
              </a:rPr>
              <a:t>✨ Mästerligt! ✨</a:t>
            </a:r>
            <a:r>
              <a:rPr lang="sv-SE" sz="2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🌊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1. 4,8 </a:t>
            </a:r>
            <a:r>
              <a:rPr lang="sv-SE" sz="2200" dirty="0">
                <a:latin typeface="Comic Sans MS" panose="030F0702030302020204" pitchFamily="66" charset="0"/>
              </a:rPr>
              <a:t>÷ 0,6 = 0,8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2. 35,7 </a:t>
            </a:r>
            <a:r>
              <a:rPr lang="sv-SE" sz="2200" dirty="0">
                <a:latin typeface="Comic Sans MS" panose="030F0702030302020204" pitchFamily="66" charset="0"/>
              </a:rPr>
              <a:t>÷ 7 = 5,1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3. 60,75 </a:t>
            </a:r>
            <a:r>
              <a:rPr lang="sv-SE" sz="2200" dirty="0">
                <a:latin typeface="Comic Sans MS" panose="030F0702030302020204" pitchFamily="66" charset="0"/>
              </a:rPr>
              <a:t>÷ 5 = 12,15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Snape höjer ett ögonbryn.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Hm. </a:t>
            </a:r>
            <a:r>
              <a:rPr lang="sv-SE" sz="2200" dirty="0" smtClean="0">
                <a:latin typeface="Comic Sans MS" panose="030F0702030302020204" pitchFamily="66" charset="0"/>
              </a:rPr>
              <a:t>Självklart. Korrekt</a:t>
            </a:r>
            <a:r>
              <a:rPr lang="sv-SE" sz="2200" dirty="0">
                <a:latin typeface="Comic Sans MS" panose="030F0702030302020204" pitchFamily="66" charset="0"/>
              </a:rPr>
              <a:t>… alla tre.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Han ser nästan besviken ut, men bara nästan.</a:t>
            </a:r>
          </a:p>
        </p:txBody>
      </p:sp>
      <p:pic>
        <p:nvPicPr>
          <p:cNvPr id="15362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35" y="461963"/>
            <a:ext cx="3276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37" y="3939838"/>
            <a:ext cx="3188401" cy="280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2466" y="318407"/>
            <a:ext cx="579214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⭐ Kapitel 4 – Virvelns Sanning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Plötsligt börjar hela rummet att glittra.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Den blå virveln stannar </a:t>
            </a:r>
            <a:r>
              <a:rPr lang="sv-SE" sz="2200" dirty="0" smtClean="0">
                <a:latin typeface="Comic Sans MS" panose="030F0702030302020204" pitchFamily="66" charset="0"/>
              </a:rPr>
              <a:t>plötsligt </a:t>
            </a:r>
            <a:r>
              <a:rPr lang="sv-SE" sz="2200" dirty="0">
                <a:latin typeface="Comic Sans MS" panose="030F0702030302020204" pitchFamily="66" charset="0"/>
              </a:rPr>
              <a:t>– och spricker upp i ljus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 håller fram Fawkes fjäder.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Den börjar glöda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Snape nickar mot den.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Er resa är slut. Ni har bevisat att ni behärskar… Matemagin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Ni får återvända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Vattnet, siffrorna och stormen löses upp i blått ljus som sveper upp dem båda.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SWOOOOSH!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9" y="122464"/>
            <a:ext cx="4375377" cy="656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64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4685" y="108471"/>
            <a:ext cx="6994379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 Epilog – Tillbaka i klassrummet</a:t>
            </a:r>
          </a:p>
          <a:p>
            <a:endParaRPr lang="sv-SE" sz="1200" dirty="0">
              <a:latin typeface="Comic Sans MS" panose="030F0702030302020204" pitchFamily="66" charset="0"/>
            </a:endParaRPr>
          </a:p>
          <a:p>
            <a:r>
              <a:rPr lang="sv-SE" sz="3600" b="1" i="1" dirty="0" smtClean="0">
                <a:solidFill>
                  <a:schemeClr val="accent4">
                    <a:lumMod val="75000"/>
                  </a:schemeClr>
                </a:solidFill>
                <a:latin typeface="Chiller" panose="04020404031007020602" pitchFamily="82" charset="0"/>
              </a:rPr>
              <a:t>POFF! </a:t>
            </a:r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och Mira landar vid sina bänkar i </a:t>
            </a:r>
            <a:r>
              <a:rPr lang="sv-SE" sz="2200" dirty="0" smtClean="0">
                <a:latin typeface="Comic Sans MS" panose="030F0702030302020204" pitchFamily="66" charset="0"/>
              </a:rPr>
              <a:t>5A:s </a:t>
            </a:r>
            <a:r>
              <a:rPr lang="sv-SE" sz="2200" dirty="0">
                <a:latin typeface="Comic Sans MS" panose="030F0702030302020204" pitchFamily="66" charset="0"/>
              </a:rPr>
              <a:t>klassrum.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Läraren tittar upp.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Oj, vad länge ni bläddrade i matteboken. Allt okej?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och Mira byter snabba blickar.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Vi… eh… tränade på decimaltal, säger Linus.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När de stänger boken ser de något glittra.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Där, på sista sidan, ligger en liten röd fjäder…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…och fyra små symboler: + – × ÷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</a:t>
            </a:r>
            <a:r>
              <a:rPr lang="sv-SE" sz="2200" dirty="0" smtClean="0">
                <a:latin typeface="Comic Sans MS" panose="030F0702030302020204" pitchFamily="66" charset="0"/>
              </a:rPr>
              <a:t>ler: – </a:t>
            </a:r>
            <a:r>
              <a:rPr lang="sv-SE" sz="2200" dirty="0">
                <a:latin typeface="Comic Sans MS" panose="030F0702030302020204" pitchFamily="66" charset="0"/>
              </a:rPr>
              <a:t>Tror du… att det var på riktigt?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nickar långsamt.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Jag tror… att vi klarade Hogwarts matteprov.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Harrys röst viskar från fjädern: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“</a:t>
            </a:r>
            <a:r>
              <a:rPr lang="sv-SE" sz="2200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Ni är alltid välkomna tillbaka.</a:t>
            </a:r>
            <a:r>
              <a:rPr lang="sv-SE" sz="2200" dirty="0">
                <a:latin typeface="Comic Sans MS" panose="030F0702030302020204" pitchFamily="66" charset="0"/>
              </a:rPr>
              <a:t>”</a:t>
            </a: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205" y="571500"/>
            <a:ext cx="3873047" cy="580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12/2025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81643" y="160338"/>
            <a:ext cx="6604908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⭐️Prolog </a:t>
            </a:r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– Korridoren som försvann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Det är </a:t>
            </a:r>
            <a:r>
              <a:rPr lang="sv-SE" sz="2200" dirty="0">
                <a:latin typeface="Comic Sans MS" panose="030F0702030302020204" pitchFamily="66" charset="0"/>
              </a:rPr>
              <a:t>en helt vanlig mattelektion i </a:t>
            </a:r>
            <a:r>
              <a:rPr lang="sv-SE" sz="2200" dirty="0" smtClean="0">
                <a:latin typeface="Comic Sans MS" panose="030F0702030302020204" pitchFamily="66" charset="0"/>
              </a:rPr>
              <a:t>5A.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 och Mira </a:t>
            </a:r>
            <a:r>
              <a:rPr lang="sv-SE" sz="2200" dirty="0" smtClean="0">
                <a:latin typeface="Comic Sans MS" panose="030F0702030302020204" pitchFamily="66" charset="0"/>
              </a:rPr>
              <a:t>sitter </a:t>
            </a:r>
            <a:r>
              <a:rPr lang="sv-SE" sz="2200" dirty="0">
                <a:latin typeface="Comic Sans MS" panose="030F0702030302020204" pitchFamily="66" charset="0"/>
              </a:rPr>
              <a:t>bredvid varandra och </a:t>
            </a:r>
            <a:r>
              <a:rPr lang="sv-SE" sz="2200" dirty="0" smtClean="0">
                <a:latin typeface="Comic Sans MS" panose="030F0702030302020204" pitchFamily="66" charset="0"/>
              </a:rPr>
              <a:t>räknar </a:t>
            </a:r>
            <a:r>
              <a:rPr lang="sv-SE" sz="2200" dirty="0">
                <a:latin typeface="Comic Sans MS" panose="030F0702030302020204" pitchFamily="66" charset="0"/>
              </a:rPr>
              <a:t>decimaltal, när plötsligt…</a:t>
            </a:r>
          </a:p>
          <a:p>
            <a:r>
              <a:rPr lang="sv-SE" sz="2200" b="1" i="1" dirty="0">
                <a:latin typeface="Comic Sans MS" panose="030F0702030302020204" pitchFamily="66" charset="0"/>
              </a:rPr>
              <a:t>SWOOOOSH!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Deras mattebok </a:t>
            </a:r>
            <a:r>
              <a:rPr lang="sv-SE" sz="2200" dirty="0" smtClean="0">
                <a:latin typeface="Comic Sans MS" panose="030F0702030302020204" pitchFamily="66" charset="0"/>
              </a:rPr>
              <a:t>börjar vibrera. </a:t>
            </a:r>
            <a:r>
              <a:rPr lang="sv-SE" sz="2200" dirty="0">
                <a:latin typeface="Comic Sans MS" panose="030F0702030302020204" pitchFamily="66" charset="0"/>
              </a:rPr>
              <a:t>Siffrorna på sidan </a:t>
            </a:r>
            <a:r>
              <a:rPr lang="sv-SE" sz="2200" dirty="0" smtClean="0">
                <a:latin typeface="Comic Sans MS" panose="030F0702030302020204" pitchFamily="66" charset="0"/>
              </a:rPr>
              <a:t>börjar </a:t>
            </a:r>
            <a:r>
              <a:rPr lang="sv-SE" sz="2200" dirty="0">
                <a:latin typeface="Comic Sans MS" panose="030F0702030302020204" pitchFamily="66" charset="0"/>
              </a:rPr>
              <a:t>glöda i guld.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Innan de </a:t>
            </a:r>
            <a:r>
              <a:rPr lang="sv-SE" sz="2200" dirty="0" smtClean="0">
                <a:latin typeface="Comic Sans MS" panose="030F0702030302020204" pitchFamily="66" charset="0"/>
              </a:rPr>
              <a:t>hinner </a:t>
            </a:r>
            <a:r>
              <a:rPr lang="sv-SE" sz="2200" dirty="0">
                <a:latin typeface="Comic Sans MS" panose="030F0702030302020204" pitchFamily="66" charset="0"/>
              </a:rPr>
              <a:t>reagera </a:t>
            </a:r>
            <a:r>
              <a:rPr lang="sv-SE" sz="2200" dirty="0" smtClean="0">
                <a:latin typeface="Comic Sans MS" panose="030F0702030302020204" pitchFamily="66" charset="0"/>
              </a:rPr>
              <a:t>dras </a:t>
            </a:r>
            <a:r>
              <a:rPr lang="sv-SE" sz="2200" dirty="0">
                <a:latin typeface="Comic Sans MS" panose="030F0702030302020204" pitchFamily="66" charset="0"/>
              </a:rPr>
              <a:t>de in i boken som om den vore en portal.</a:t>
            </a:r>
          </a:p>
          <a:p>
            <a:r>
              <a:rPr lang="sv-SE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🎇 </a:t>
            </a:r>
            <a:r>
              <a:rPr lang="sv-SE" sz="3600" b="1" i="1" dirty="0" smtClean="0">
                <a:latin typeface="Chiller" panose="04020404031007020602" pitchFamily="82" charset="0"/>
              </a:rPr>
              <a:t>POFF</a:t>
            </a:r>
            <a:r>
              <a:rPr lang="sv-SE" sz="3600" b="1" i="1" dirty="0">
                <a:latin typeface="Chiller" panose="04020404031007020602" pitchFamily="82" charset="0"/>
              </a:rPr>
              <a:t>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</a:t>
            </a:r>
            <a:r>
              <a:rPr lang="sv-SE" sz="2200" dirty="0" smtClean="0">
                <a:latin typeface="Comic Sans MS" panose="030F0702030302020204" pitchFamily="66" charset="0"/>
              </a:rPr>
              <a:t>landar </a:t>
            </a:r>
            <a:r>
              <a:rPr lang="sv-SE" sz="2200" dirty="0">
                <a:latin typeface="Comic Sans MS" panose="030F0702030302020204" pitchFamily="66" charset="0"/>
              </a:rPr>
              <a:t>på ett </a:t>
            </a:r>
            <a:r>
              <a:rPr lang="sv-SE" sz="2200" i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stenlagt</a:t>
            </a:r>
            <a:r>
              <a:rPr lang="sv-SE" sz="2200" dirty="0">
                <a:latin typeface="Comic Sans MS" panose="030F0702030302020204" pitchFamily="66" charset="0"/>
              </a:rPr>
              <a:t> golv. Ljuset från svävande </a:t>
            </a:r>
            <a:r>
              <a:rPr lang="sv-SE" sz="2200" dirty="0" smtClean="0">
                <a:latin typeface="Comic Sans MS" panose="030F0702030302020204" pitchFamily="66" charset="0"/>
              </a:rPr>
              <a:t>stearinljus glittrar </a:t>
            </a:r>
            <a:r>
              <a:rPr lang="sv-SE" sz="2200" dirty="0">
                <a:latin typeface="Comic Sans MS" panose="030F0702030302020204" pitchFamily="66" charset="0"/>
              </a:rPr>
              <a:t>i taket.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</a:t>
            </a:r>
            <a:r>
              <a:rPr lang="sv-SE" sz="2200" dirty="0" smtClean="0">
                <a:latin typeface="Comic Sans MS" panose="030F0702030302020204" pitchFamily="66" charset="0"/>
              </a:rPr>
              <a:t>stirrar </a:t>
            </a:r>
            <a:r>
              <a:rPr lang="sv-SE" sz="2200" dirty="0">
                <a:latin typeface="Comic Sans MS" panose="030F0702030302020204" pitchFamily="66" charset="0"/>
              </a:rPr>
              <a:t>upp.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Linus… det här… det här är </a:t>
            </a:r>
            <a:r>
              <a:rPr lang="sv-SE" sz="2200" b="1" i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Hogwarts</a:t>
            </a:r>
            <a:r>
              <a:rPr lang="sv-SE" sz="2200" dirty="0">
                <a:latin typeface="Comic Sans MS" panose="030F0702030302020204" pitchFamily="66" charset="0"/>
              </a:rPr>
              <a:t>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Va? </a:t>
            </a:r>
            <a:r>
              <a:rPr lang="sv-SE" sz="2200" dirty="0" smtClean="0">
                <a:latin typeface="Comic Sans MS" panose="030F0702030302020204" pitchFamily="66" charset="0"/>
              </a:rPr>
              <a:t>säger </a:t>
            </a:r>
            <a:r>
              <a:rPr lang="sv-SE" sz="2200" dirty="0">
                <a:latin typeface="Comic Sans MS" panose="030F0702030302020204" pitchFamily="66" charset="0"/>
              </a:rPr>
              <a:t>Linus och </a:t>
            </a:r>
            <a:r>
              <a:rPr lang="sv-SE" sz="2200" dirty="0" smtClean="0">
                <a:latin typeface="Comic Sans MS" panose="030F0702030302020204" pitchFamily="66" charset="0"/>
              </a:rPr>
              <a:t>tittar </a:t>
            </a:r>
            <a:r>
              <a:rPr lang="sv-SE" sz="2200" dirty="0">
                <a:latin typeface="Comic Sans MS" panose="030F0702030302020204" pitchFamily="66" charset="0"/>
              </a:rPr>
              <a:t>sig omkring.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– </a:t>
            </a:r>
            <a:r>
              <a:rPr lang="sv-SE" sz="2200" dirty="0">
                <a:latin typeface="Comic Sans MS" panose="030F0702030302020204" pitchFamily="66" charset="0"/>
              </a:rPr>
              <a:t>Okej… det här är sjukt coolt.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arry Potter™ - Boats to Hogwarts magisk natt poster | Poster Store 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9"/>
          <a:stretch/>
        </p:blipFill>
        <p:spPr bwMode="auto">
          <a:xfrm>
            <a:off x="7993489" y="3600933"/>
            <a:ext cx="3436512" cy="30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8" y="160338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05" y="4809248"/>
            <a:ext cx="2515092" cy="16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160338"/>
            <a:ext cx="703761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⭐️ Prolog – Korridoren som försvann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Plötsligt </a:t>
            </a:r>
            <a:r>
              <a:rPr lang="sv-SE" sz="2200" dirty="0">
                <a:latin typeface="Comic Sans MS" panose="030F0702030302020204" pitchFamily="66" charset="0"/>
              </a:rPr>
              <a:t>hörs steg.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Tre välbekanta figurer kommer gående mot dem: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✨ Harry, Hermione och Ron.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Harry håller sin trollstav redo.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Hermione ser genast att något är fel.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Ron hoppar till när en bok flyger förbi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Ehm… vilka är ni? frågar Harry och kisar.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Vi… vi är Linus och Mira. Från… </a:t>
            </a:r>
            <a:r>
              <a:rPr lang="sv-SE" sz="2200" dirty="0" smtClean="0">
                <a:latin typeface="Comic Sans MS" panose="030F0702030302020204" pitchFamily="66" charset="0"/>
              </a:rPr>
              <a:t>5A, </a:t>
            </a:r>
            <a:r>
              <a:rPr lang="sv-SE" sz="2200" dirty="0">
                <a:latin typeface="Comic Sans MS" panose="030F0702030302020204" pitchFamily="66" charset="0"/>
              </a:rPr>
              <a:t>säger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Plötsligt gled en mörk skugga över golvet. Någon med mantel närmade sig.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Det var Professor McGonagall.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två… ni hör inte hemma här, sa hon strängt.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Ne-ej … vi är från… eh… matte, sa Linus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McGonagall höjde ett ögonbryn.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kan återvända, men bara om ni bevisar att ni behärskar… Matemagin.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091363" y="5270274"/>
            <a:ext cx="5225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latin typeface="Comic Sans MS" panose="030F0702030302020204" pitchFamily="66" charset="0"/>
              </a:rPr>
              <a:t>Ron </a:t>
            </a:r>
            <a:r>
              <a:rPr lang="sv-SE" sz="1600" dirty="0" smtClean="0">
                <a:latin typeface="Comic Sans MS" panose="030F0702030302020204" pitchFamily="66" charset="0"/>
              </a:rPr>
              <a:t>blinkar.</a:t>
            </a:r>
            <a:endParaRPr lang="sv-SE" sz="1600" dirty="0">
              <a:latin typeface="Comic Sans MS" panose="030F0702030302020204" pitchFamily="66" charset="0"/>
            </a:endParaRPr>
          </a:p>
          <a:p>
            <a:r>
              <a:rPr lang="sv-SE" sz="1600" dirty="0">
                <a:latin typeface="Comic Sans MS" panose="030F0702030302020204" pitchFamily="66" charset="0"/>
              </a:rPr>
              <a:t>– Matema…vadå?</a:t>
            </a:r>
          </a:p>
          <a:p>
            <a:r>
              <a:rPr lang="sv-SE" sz="1600" dirty="0">
                <a:latin typeface="Comic Sans MS" panose="030F0702030302020204" pitchFamily="66" charset="0"/>
              </a:rPr>
              <a:t>Hermione suckar.</a:t>
            </a:r>
          </a:p>
          <a:p>
            <a:r>
              <a:rPr lang="sv-SE" sz="1600" dirty="0">
                <a:latin typeface="Comic Sans MS" panose="030F0702030302020204" pitchFamily="66" charset="0"/>
              </a:rPr>
              <a:t>– </a:t>
            </a:r>
            <a:r>
              <a:rPr lang="sv-SE" sz="1600" dirty="0" smtClean="0">
                <a:latin typeface="Comic Sans MS" panose="030F0702030302020204" pitchFamily="66" charset="0"/>
              </a:rPr>
              <a:t>Mate-magi</a:t>
            </a:r>
            <a:r>
              <a:rPr lang="sv-SE" sz="1600" dirty="0">
                <a:latin typeface="Comic Sans MS" panose="030F0702030302020204" pitchFamily="66" charset="0"/>
              </a:rPr>
              <a:t>, Ronald. Det är en av de äldsta magiformerna. Grunden till alla numeriska trollformler</a:t>
            </a:r>
            <a:r>
              <a:rPr lang="sv-SE" sz="1600" dirty="0" smtClean="0">
                <a:latin typeface="Comic Sans MS" panose="030F0702030302020204" pitchFamily="66" charset="0"/>
              </a:rPr>
              <a:t>.</a:t>
            </a:r>
            <a:endParaRPr lang="sv-SE" sz="16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355374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55575" y="7937"/>
            <a:ext cx="7135133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⭐️ Prolog – Korridoren som försvann</a:t>
            </a:r>
          </a:p>
          <a:p>
            <a:endParaRPr lang="sv-SE" sz="3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Hermione lyfter sin stav och viskar: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</a:t>
            </a:r>
            <a:r>
              <a:rPr lang="sv-SE" sz="2600" spc="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Lumos claritas!”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Ett mjukt ljus sprider sig som en trygg cirkel runt barnen.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McGonagall pekade mot en lång korridor fylld av dörrar.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För varje dörr behövs ett räknesätt: addition, subtraktion, multiplikation eller division. Och talen… är självklart decimaltal. Klarar ni alla fyra prövningarna, kan ni återvända till er klass.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tog ett djupt andetag.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Linus… vi klarar det här.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Harry nickar uppmuntrande.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fixar det. Vi finns här om något går snett.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McGonagall nickade.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Perfekt! Då börjar er resa nu.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856" y="1074285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2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411914"/>
            <a:ext cx="712742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⭐ Kapitel 1 – Den </a:t>
            </a:r>
            <a:r>
              <a:rPr lang="sv-SE" sz="3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försvunna fenixfjädern</a:t>
            </a:r>
            <a:endParaRPr lang="sv-SE" sz="3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Dörren </a:t>
            </a:r>
            <a:r>
              <a:rPr lang="sv-SE" sz="2200" dirty="0">
                <a:latin typeface="Comic Sans MS" panose="030F0702030302020204" pitchFamily="66" charset="0"/>
              </a:rPr>
              <a:t>glider upp utan ett ljud.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och Mira kliver in i ett varmt, orange ljus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r>
              <a:rPr lang="sv-SE" sz="2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🔮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En enorm fågel </a:t>
            </a:r>
            <a:r>
              <a:rPr lang="sv-SE" sz="2200" dirty="0">
                <a:latin typeface="Comic Sans MS" panose="030F0702030302020204" pitchFamily="66" charset="0"/>
              </a:rPr>
              <a:t>står i mitten av rummet, fyllt av gnistrande fjädrar.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Den är Fawkes</a:t>
            </a:r>
            <a:r>
              <a:rPr lang="sv-SE" sz="2200" dirty="0">
                <a:latin typeface="Comic Sans MS" panose="030F0702030302020204" pitchFamily="66" charset="0"/>
              </a:rPr>
              <a:t>, Dumbledores </a:t>
            </a:r>
            <a:r>
              <a:rPr lang="sv-SE" sz="2200" dirty="0" smtClean="0">
                <a:latin typeface="Comic Sans MS" panose="030F0702030302020204" pitchFamily="66" charset="0"/>
              </a:rPr>
              <a:t>fenix som sitter på en sten.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Han tittar på dem med sina gyllene ögon.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Kraaaa… ni söker vägen hem. Då behöver ni min fjäder. Men… först måste ni hjälpa mig att samla ihop mina förlorade ljusglimtar.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Mira viskar: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Varför måste allt i den här världen vara gåtor?</a:t>
            </a:r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06" y="878342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73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" y="6858"/>
            <a:ext cx="72090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⭐ Kapitel 1 – Den </a:t>
            </a:r>
            <a:r>
              <a:rPr lang="sv-SE" sz="3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försvunna fenixfjädern</a:t>
            </a:r>
            <a:endParaRPr lang="sv-SE" sz="2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Hermione lyfter sin trollstav och viskar: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</a:t>
            </a:r>
            <a:r>
              <a:rPr lang="sv-SE" sz="2600" i="1" spc="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Revelio numerus!”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De glödande talen i luften blir ännu klarare.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Ron hoppar till.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Aah! Varför flög det just en fyrverkeri-siffra i ansiktet på mig?!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Harry klappar Ron på axeln.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Det är bara matemagi. Inget monster den här gången.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I luften dyker tre glödande tal upp.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Fawkes lyfter en vinge.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Samla ihop dem åt mig. Ni måste addera dem rätt för att få min fjäder.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2,7 + 3,45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1,08 + 0,92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3.	4,5 + 0,37</a:t>
            </a:r>
          </a:p>
        </p:txBody>
      </p:sp>
      <p:sp>
        <p:nvSpPr>
          <p:cNvPr id="3" name="Rektangel 2"/>
          <p:cNvSpPr/>
          <p:nvPr/>
        </p:nvSpPr>
        <p:spPr>
          <a:xfrm>
            <a:off x="7209065" y="520571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</a:rPr>
              <a:t>Linus tittar på Mira.</a:t>
            </a:r>
            <a:b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</a:rPr>
              <a:t>– Ska vi?</a:t>
            </a:r>
          </a:p>
          <a:p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</a:rPr>
              <a:t>Mira nickar.</a:t>
            </a:r>
            <a:b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sv-SE" sz="2200" dirty="0">
                <a:latin typeface="Comic Sans MS" panose="030F0702030302020204" pitchFamily="66" charset="0"/>
                <a:ea typeface="Calibri" panose="020F0502020204030204" pitchFamily="34" charset="0"/>
              </a:rPr>
              <a:t>– Vi klarar det här. Låt oss räkna.</a:t>
            </a: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955" y="170271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855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1" y="6858"/>
            <a:ext cx="696413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⭐ Kapitel 1 – Den </a:t>
            </a:r>
            <a:r>
              <a:rPr lang="sv-SE" sz="3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försvunna fenixfjädern</a:t>
            </a:r>
            <a:endParaRPr lang="sv-SE" sz="3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Fantastiskt jobbat! </a:t>
            </a:r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🔥</a:t>
            </a:r>
            <a:r>
              <a:rPr lang="sv-SE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✨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Ni löste alla tre additionsuppgifter helt rätt: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2,7 + 3,45 = 6,15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2.	1,08 + 0,92 = 2,00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3.	4,5 + 0,37 = 4,87 </a:t>
            </a:r>
            <a:r>
              <a:rPr lang="sv-SE" sz="2200" dirty="0" smtClean="0">
                <a:latin typeface="Comic Sans MS" panose="030F0702030302020204" pitchFamily="66" charset="0"/>
              </a:rPr>
              <a:t>✔ ️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Fawkes slår ut sina vingar så att rummet fylls av ett varmt ljus.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</a:t>
            </a:r>
            <a:r>
              <a:rPr lang="sv-SE" sz="2200" dirty="0" smtClean="0">
                <a:latin typeface="Comic Sans MS" panose="030F0702030302020204" pitchFamily="66" charset="0"/>
              </a:rPr>
              <a:t>äl </a:t>
            </a:r>
            <a:r>
              <a:rPr lang="sv-SE" sz="2200" dirty="0">
                <a:latin typeface="Comic Sans MS" panose="030F0702030302020204" pitchFamily="66" charset="0"/>
              </a:rPr>
              <a:t>räknat, små magiker, säger han och </a:t>
            </a:r>
            <a:r>
              <a:rPr lang="sv-SE" sz="2200" dirty="0" smtClean="0">
                <a:latin typeface="Comic Sans MS" panose="030F0702030302020204" pitchFamily="66" charset="0"/>
              </a:rPr>
              <a:t>kastar </a:t>
            </a:r>
            <a:r>
              <a:rPr lang="sv-SE" sz="2200" dirty="0">
                <a:latin typeface="Comic Sans MS" panose="030F0702030302020204" pitchFamily="66" charset="0"/>
              </a:rPr>
              <a:t>ut en glödande fjäder som </a:t>
            </a:r>
            <a:r>
              <a:rPr lang="sv-SE" sz="2200" dirty="0" smtClean="0">
                <a:latin typeface="Comic Sans MS" panose="030F0702030302020204" pitchFamily="66" charset="0"/>
              </a:rPr>
              <a:t>landar </a:t>
            </a:r>
            <a:r>
              <a:rPr lang="sv-SE" sz="2200" dirty="0">
                <a:latin typeface="Comic Sans MS" panose="030F0702030302020204" pitchFamily="66" charset="0"/>
              </a:rPr>
              <a:t>ner i Miras hand.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Fawkes </a:t>
            </a:r>
            <a:r>
              <a:rPr lang="sv-SE" sz="2200" dirty="0">
                <a:latin typeface="Comic Sans MS" panose="030F0702030302020204" pitchFamily="66" charset="0"/>
              </a:rPr>
              <a:t>reser sig </a:t>
            </a:r>
            <a:r>
              <a:rPr lang="sv-SE" sz="2200" dirty="0" smtClean="0">
                <a:latin typeface="Comic Sans MS" panose="030F0702030302020204" pitchFamily="66" charset="0"/>
              </a:rPr>
              <a:t>högt: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Den här fjädern låser endast en av de tre återstående dörrarna. Välj er nästa väg med visdom.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Dörren bakom dem öppnas igen och leder tillbaka till korridoren med de tre kvarvarande dörrarna.</a:t>
            </a:r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050" y="543605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88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5426967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 Kapitel 2 – Den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tystaste korridoren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på Hogwarts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Dörren </a:t>
            </a:r>
            <a:r>
              <a:rPr lang="sv-SE" sz="2200" dirty="0">
                <a:latin typeface="Comic Sans MS" panose="030F0702030302020204" pitchFamily="66" charset="0"/>
              </a:rPr>
              <a:t>öppnas och Linus och Mira stiger in i en lång korridor.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Men allt är… knäpptyst. Inte ens deras steg hörs.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Längs väggarna svävar porträtt av gamla trollkarlar, men deras munnar är </a:t>
            </a:r>
            <a:r>
              <a:rPr lang="sv-SE" sz="2200" dirty="0" smtClean="0">
                <a:latin typeface="Comic Sans MS" panose="030F0702030302020204" pitchFamily="66" charset="0"/>
              </a:rPr>
              <a:t>stängda.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Plötsligt glider ett porträtt fram närmare.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Sssss… vi har förlorat våra röster, väser den gamla trollkarlen.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Endast rätt subtraktion kan lösa upp </a:t>
            </a:r>
            <a:r>
              <a:rPr lang="sv-SE" sz="2200" dirty="0" smtClean="0">
                <a:latin typeface="Comic Sans MS" panose="030F0702030302020204" pitchFamily="66" charset="0"/>
              </a:rPr>
              <a:t>dem </a:t>
            </a:r>
            <a:r>
              <a:rPr lang="sv-SE" sz="2200" dirty="0">
                <a:latin typeface="Comic Sans MS" panose="030F0702030302020204" pitchFamily="66" charset="0"/>
              </a:rPr>
              <a:t>och frigöra oss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812971" y="3592286"/>
            <a:ext cx="63790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Ron </a:t>
            </a:r>
            <a:r>
              <a:rPr lang="sv-SE" sz="2200" dirty="0">
                <a:latin typeface="Comic Sans MS" panose="030F0702030302020204" pitchFamily="66" charset="0"/>
              </a:rPr>
              <a:t>ryser.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Är det bara jag som tycker att pratande tavlor är läskigare än spindlar?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Hermione </a:t>
            </a:r>
            <a:r>
              <a:rPr lang="sv-SE" sz="2200" dirty="0" smtClean="0">
                <a:latin typeface="Comic Sans MS" panose="030F0702030302020204" pitchFamily="66" charset="0"/>
              </a:rPr>
              <a:t>tittar </a:t>
            </a:r>
            <a:r>
              <a:rPr lang="sv-SE" sz="2200" dirty="0">
                <a:latin typeface="Comic Sans MS" panose="030F0702030302020204" pitchFamily="66" charset="0"/>
              </a:rPr>
              <a:t>på honom.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Tavlor är inte läskiga, Ron. De är förtrollade objekt.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Ja, exakt! Förtrollade! svarar Ron i panik.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Harry ler mot Linus och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klarar det här. Vi hjälper om ni fastnar.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85" y="61707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5426967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⭐ Kapitel 2 – Den </a:t>
            </a:r>
            <a:r>
              <a:rPr lang="sv-SE" sz="26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tystaste korridoren </a:t>
            </a:r>
            <a:r>
              <a:rPr lang="sv-SE" sz="2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på Hogwarts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Tre silverglittrande tal dyker upp i luften.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Porträtten tittar på Linus och Mira med hopp.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Linus skrattar nervöst.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Porträttet fortsätter: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Lös dessa tre differenser. Vid varje rätt svar lossnar en tråd.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Hermione håller upp sin stav och viskar: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</a:t>
            </a:r>
            <a:r>
              <a:rPr lang="sv-SE" sz="2200" b="1" i="1" spc="3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Silentium numerare</a:t>
            </a:r>
            <a:r>
              <a:rPr lang="sv-SE" sz="2200" b="1" i="1" spc="3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 glödande talen blir skarpare trots den tystade korridoren.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1.	7,3 – 2,58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2.	5,04 – 1,9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3.	9,6 – </a:t>
            </a:r>
            <a:r>
              <a:rPr lang="sv-SE" sz="2200" dirty="0" smtClean="0">
                <a:latin typeface="Comic Sans MS" panose="030F0702030302020204" pitchFamily="66" charset="0"/>
              </a:rPr>
              <a:t>4,75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755821" y="5380672"/>
            <a:ext cx="6379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Porträtten väntar spänt.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En silverglimt av ljus börjar vibrera, som om den försöker öppna munnen mot någon av dem vid rätt svar.</a:t>
            </a:r>
          </a:p>
        </p:txBody>
      </p:sp>
      <p:pic>
        <p:nvPicPr>
          <p:cNvPr id="9218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248" y="323171"/>
            <a:ext cx="3276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83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24695</TotalTime>
  <Words>2091</Words>
  <Application>Microsoft Office PowerPoint</Application>
  <PresentationFormat>Bredbild</PresentationFormat>
  <Paragraphs>262</Paragraphs>
  <Slides>18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Chiller</vt:lpstr>
      <vt:lpstr>Comic Sans MS</vt:lpstr>
      <vt:lpstr>Office-tema</vt:lpstr>
      <vt:lpstr>“Linus &amp; Mira och den försvunna matemagin”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663</cp:revision>
  <dcterms:created xsi:type="dcterms:W3CDTF">2024-08-25T10:58:17Z</dcterms:created>
  <dcterms:modified xsi:type="dcterms:W3CDTF">2025-12-07T17:26:40Z</dcterms:modified>
</cp:coreProperties>
</file>