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1" r:id="rId4"/>
    <p:sldId id="298" r:id="rId5"/>
    <p:sldId id="283" r:id="rId6"/>
    <p:sldId id="299" r:id="rId7"/>
    <p:sldId id="307" r:id="rId8"/>
    <p:sldId id="288" r:id="rId9"/>
    <p:sldId id="282" r:id="rId10"/>
    <p:sldId id="300" r:id="rId11"/>
    <p:sldId id="310" r:id="rId12"/>
    <p:sldId id="269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0CF"/>
    <a:srgbClr val="CC3300"/>
    <a:srgbClr val="D58F97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>
        <p:scale>
          <a:sx n="78" d="100"/>
          <a:sy n="78" d="100"/>
        </p:scale>
        <p:origin x="18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2026-02-26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748312" y="2753778"/>
            <a:ext cx="4419931" cy="1654184"/>
          </a:xfrm>
        </p:spPr>
        <p:txBody>
          <a:bodyPr>
            <a:noAutofit/>
          </a:bodyPr>
          <a:lstStyle/>
          <a:p>
            <a:r>
              <a:rPr lang="sv-SE" sz="50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sv-SE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Tidens hemlighet</a:t>
            </a:r>
            <a:r>
              <a:rPr lang="sv-SE" sz="50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sv-SE" sz="5000" b="1" i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sv-SE" sz="50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</a:t>
            </a:r>
            <a:r>
              <a:rPr lang="sv-SE" sz="44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sv-SE" sz="44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tt </a:t>
            </a:r>
            <a:r>
              <a:rPr lang="sv-SE" sz="44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matteäventyr med Linus och </a:t>
            </a:r>
            <a:r>
              <a:rPr lang="sv-SE" sz="44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Mira</a:t>
            </a:r>
            <a:r>
              <a:rPr lang="sv-SE" sz="50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  <a:endParaRPr lang="sv-SE" sz="50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32421" y="3204295"/>
            <a:ext cx="17453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År </a:t>
            </a:r>
          </a:p>
          <a:p>
            <a:r>
              <a:rPr lang="sv-SE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Skottår</a:t>
            </a:r>
            <a:endParaRPr lang="sv-SE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Dygn</a:t>
            </a:r>
            <a:endParaRPr lang="sv-SE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Månad</a:t>
            </a:r>
            <a:endParaRPr lang="sv-SE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Vecka </a:t>
            </a:r>
          </a:p>
          <a:p>
            <a:r>
              <a:rPr lang="sv-S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Timme </a:t>
            </a:r>
          </a:p>
          <a:p>
            <a:r>
              <a:rPr lang="sv-SE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Minut </a:t>
            </a:r>
          </a:p>
          <a:p>
            <a:r>
              <a:rPr lang="sv-SE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Sekund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1700" b="1" dirty="0" smtClean="0">
                <a:solidFill>
                  <a:srgbClr val="E480CF"/>
                </a:solidFill>
                <a:latin typeface="Comic Sans MS" panose="030F0702030302020204" pitchFamily="66" charset="0"/>
              </a:rPr>
              <a:t>       </a:t>
            </a:r>
            <a:r>
              <a:rPr lang="sv-SE" sz="1700" b="1" dirty="0" smtClean="0">
                <a:solidFill>
                  <a:srgbClr val="E480CF"/>
                </a:solidFill>
                <a:latin typeface="Comic Sans MS" panose="030F0702030302020204" pitchFamily="66" charset="0"/>
              </a:rPr>
              <a:t>              </a:t>
            </a:r>
            <a:endParaRPr lang="sv-SE" sz="1700" b="1" dirty="0">
              <a:solidFill>
                <a:srgbClr val="E480CF"/>
              </a:solidFill>
              <a:latin typeface="Comic Sans MS" panose="030F0702030302020204" pitchFamily="66" charset="0"/>
            </a:endParaRPr>
          </a:p>
          <a:p>
            <a:r>
              <a:rPr lang="sv-SE" sz="1700" b="1" dirty="0" smtClean="0">
                <a:solidFill>
                  <a:srgbClr val="E480CF"/>
                </a:solidFill>
                <a:latin typeface="Comic Sans MS" panose="030F0702030302020204" pitchFamily="66" charset="0"/>
              </a:rPr>
              <a:t>.</a:t>
            </a:r>
            <a:endParaRPr lang="sv-SE" sz="1700" b="1" dirty="0">
              <a:solidFill>
                <a:srgbClr val="E480C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442" y="187778"/>
            <a:ext cx="4322989" cy="6484483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3464212" y="4523014"/>
            <a:ext cx="2988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E480CF"/>
                </a:solidFill>
                <a:latin typeface="Comic Sans MS" panose="030F0702030302020204" pitchFamily="66" charset="0"/>
              </a:rPr>
              <a:t>Dygn - Den tid det tar för jorden att snurra ett varv runt sin axel. </a:t>
            </a:r>
          </a:p>
          <a:p>
            <a:r>
              <a:rPr lang="sv-SE" b="1" dirty="0">
                <a:solidFill>
                  <a:srgbClr val="E480CF"/>
                </a:solidFill>
                <a:latin typeface="Comic Sans MS" panose="030F0702030302020204" pitchFamily="66" charset="0"/>
              </a:rPr>
              <a:t>                      Månaderna har 30 eller 31 dygn utom februari som har 28 dygn.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411914"/>
            <a:ext cx="7127421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Uppgift 4 – Tillbaka till framtiden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slog in datumet på två olika sätt. Maskinen började snurra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David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Det var jag som skrev tipset om tidsmaskinen. Jag misstänkte att något var fel.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Bra att ni är så smarta och matematiska tänkare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Glöm inte att låsa tidsmaskinen i byggnaden, jag fortfarande använder den - ropade han.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Jag ska uppfinna något annat… kanske en självräknande matematisk klocka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Maskinen snurrade snabbare. 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" b="23970"/>
          <a:stretch/>
        </p:blipFill>
        <p:spPr bwMode="auto">
          <a:xfrm>
            <a:off x="7127421" y="1013593"/>
            <a:ext cx="4857750" cy="503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3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411914"/>
            <a:ext cx="712742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Uppgift 4 – Tillbaka till framtiden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Och plötsligt var världen tillbaka till 24 timmar per dygn.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kom tillbaka till klassrummet och såg ordet </a:t>
            </a:r>
            <a:r>
              <a:rPr lang="sv-SE" sz="4000" b="1" dirty="0">
                <a:latin typeface="Chiller" panose="04020404031007020602" pitchFamily="82" charset="0"/>
              </a:rPr>
              <a:t>Volym</a:t>
            </a:r>
            <a:r>
              <a:rPr lang="sv-SE" sz="2200" dirty="0">
                <a:latin typeface="Comic Sans MS" panose="030F0702030302020204" pitchFamily="66" charset="0"/>
              </a:rPr>
              <a:t> skrivet stort på tavlan. Läraren log lite hemlighetsfullt och sa: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Jag satte datumet en månad framåt, för jag visste redan att ni skulle klara temat om Tid i matte.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Så nu kör vi vidare, och det ska bli riktigt kul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och Mira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Tur att vi kan räkna tid,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Ja, svarade Linus. Annars hade vi fastnat i slow motion för alltid.</a:t>
            </a:r>
          </a:p>
        </p:txBody>
      </p:sp>
      <p:pic>
        <p:nvPicPr>
          <p:cNvPr id="10242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 bwMode="auto">
          <a:xfrm>
            <a:off x="7310210" y="435613"/>
            <a:ext cx="4356554" cy="60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68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687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</a:t>
            </a:r>
            <a:r>
              <a:rPr lang="sv-SE" sz="2400" b="1" dirty="0" smtClean="0">
                <a:solidFill>
                  <a:srgbClr val="0070C0"/>
                </a:solidFill>
              </a:rPr>
              <a:t>3/2026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65768" y="149226"/>
            <a:ext cx="7249432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1: En mystisk tidsmaskin </a:t>
            </a:r>
            <a:endParaRPr lang="sv-SE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sv-SE" sz="1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Det var en helt vanlig tisdag när Linus och Mira fick ett anonymt brev i sitt skåp.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</a:t>
            </a:r>
            <a:r>
              <a:rPr lang="sv-SE" sz="3500" b="1" dirty="0">
                <a:latin typeface="Chiller" panose="04020404031007020602" pitchFamily="82" charset="0"/>
              </a:rPr>
              <a:t>I en gammal, </a:t>
            </a:r>
            <a:r>
              <a:rPr lang="sv-SE" sz="3500" b="1" dirty="0">
                <a:solidFill>
                  <a:srgbClr val="7030A0"/>
                </a:solidFill>
                <a:latin typeface="Chiller" panose="04020404031007020602" pitchFamily="82" charset="0"/>
              </a:rPr>
              <a:t>övergiven</a:t>
            </a:r>
            <a:r>
              <a:rPr lang="sv-SE" sz="3500" b="1" dirty="0">
                <a:latin typeface="Chiller" panose="04020404031007020602" pitchFamily="82" charset="0"/>
              </a:rPr>
              <a:t> byggnad i utkanten av staden står en mystisk tidsmaskin. Någon har förändrat tiden – och bara ni kan stoppa det. Res tillbaka i tiden innan det är för sent! Skynda er!</a:t>
            </a:r>
            <a:r>
              <a:rPr lang="sv-SE" sz="2200" dirty="0">
                <a:latin typeface="Comic Sans MS" panose="030F0702030302020204" pitchFamily="66" charset="0"/>
              </a:rPr>
              <a:t>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tittade på varandra.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Tror du det är på riktigt? viskade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Det finns bara ett sätt att ta reda på det, svarade Linus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cyklade till den gamla byggnaden. Mycket riktigt – där stod en märklig maskin med blinkande lampor</a:t>
            </a:r>
            <a:r>
              <a:rPr lang="sv-SE" sz="2200" dirty="0" smtClean="0">
                <a:latin typeface="Comic Sans MS" panose="030F0702030302020204" pitchFamily="66" charset="0"/>
              </a:rPr>
              <a:t>. </a:t>
            </a:r>
            <a:r>
              <a:rPr lang="sv-SE" sz="2200" dirty="0">
                <a:latin typeface="Comic Sans MS" panose="030F0702030302020204" pitchFamily="66" charset="0"/>
              </a:rPr>
              <a:t>De hade misstänkt länge att något var fel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*</a:t>
            </a:r>
            <a:r>
              <a:rPr lang="sv-SE" sz="1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En </a:t>
            </a:r>
            <a:r>
              <a:rPr lang="sv-SE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övergiven</a:t>
            </a:r>
            <a:r>
              <a:rPr lang="sv-SE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 byggnad är en byggnad där ingen bor eller är längre. Den kan vara tom, trasig eller bortglömd.</a:t>
            </a:r>
            <a:endParaRPr lang="sv-SE" sz="1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183548"/>
            <a:ext cx="4343174" cy="651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686255" y="602987"/>
            <a:ext cx="5668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1: En mystisk tidsmaskin </a:t>
            </a:r>
            <a:endParaRPr lang="sv-SE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86255" y="1689780"/>
            <a:ext cx="46205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Dygnet </a:t>
            </a:r>
            <a:r>
              <a:rPr lang="sv-SE" sz="2200" dirty="0">
                <a:latin typeface="Comic Sans MS" panose="030F0702030302020204" pitchFamily="66" charset="0"/>
              </a:rPr>
              <a:t>var plötsligt </a:t>
            </a:r>
            <a:r>
              <a:rPr lang="sv-SE" sz="2200" dirty="0" smtClean="0">
                <a:latin typeface="Comic Sans MS" panose="030F0702030302020204" pitchFamily="66" charset="0"/>
              </a:rPr>
              <a:t>48 </a:t>
            </a:r>
            <a:r>
              <a:rPr lang="sv-SE" sz="2200" dirty="0">
                <a:latin typeface="Comic Sans MS" panose="030F0702030302020204" pitchFamily="66" charset="0"/>
              </a:rPr>
              <a:t>timmar i stället för 24. Allt gick i slow motion. Dataspelen kändes sega. Skoldagen tog evigheter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Tillsammans med läraren misstänkte de forskaren David Einstein. Han hade experimenterat med jordens magnetfält – och även med tidsresor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 måste resa tillbaka i tiden för att stoppa honom.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91" y="160338"/>
            <a:ext cx="4399023" cy="65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-11112"/>
            <a:ext cx="7102475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Uppgift 1 – Resan bakåt i tiden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Läraren </a:t>
            </a:r>
            <a:r>
              <a:rPr lang="sv-SE" sz="2200" dirty="0">
                <a:latin typeface="Comic Sans MS" panose="030F0702030302020204" pitchFamily="66" charset="0"/>
              </a:rPr>
              <a:t>skrev dagens datum på en liten lapp. Linus tog lappen och stoppade den i fickan utan att ens kolla vad som stod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Idag är det: 12 mars 2026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 skulle resa 2 år och 32 dagar bakåt i tiden – precis till den dag då David fick idén om det magnetiska fältet.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4000" b="1" dirty="0" smtClean="0">
                <a:latin typeface="Chiller" panose="04020404031007020602" pitchFamily="82" charset="0"/>
              </a:rPr>
              <a:t>Vilket </a:t>
            </a:r>
            <a:r>
              <a:rPr lang="sv-SE" sz="4000" b="1" dirty="0">
                <a:latin typeface="Chiller" panose="04020404031007020602" pitchFamily="82" charset="0"/>
              </a:rPr>
              <a:t>datum hamnar de på</a:t>
            </a:r>
            <a:r>
              <a:rPr lang="sv-SE" sz="4000" b="1" dirty="0" smtClean="0">
                <a:latin typeface="Chiller" panose="04020404031007020602" pitchFamily="82" charset="0"/>
              </a:rPr>
              <a:t>?!</a:t>
            </a:r>
            <a:endParaRPr lang="sv-SE" sz="4000" b="1" dirty="0">
              <a:latin typeface="Chiller" panose="04020404031007020602" pitchFamily="82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Men vänta! Plötsligt insåg de något!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Om ett dygn nu är dubbelt så långt (48 timmar istället för 24), då måste de räkna rätt för att inte hamna fel!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 måste dividera med 2!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justerade tiden – och maskinen snurrade snabbare.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1004207"/>
            <a:ext cx="4743450" cy="444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07975" y="1482953"/>
            <a:ext cx="628604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Uppgift 1 – Resan bakåt i tiden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Plötsligt stod de i en byggnad fylld med laboratorier. På en dörr stod det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6000" b="1" dirty="0">
                <a:latin typeface="Chiller" panose="04020404031007020602" pitchFamily="82" charset="0"/>
              </a:rPr>
              <a:t>David Einstein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Det måste vara han! viskade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På dörren satt ett schema.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 bwMode="auto">
          <a:xfrm>
            <a:off x="6893831" y="160338"/>
            <a:ext cx="4862740" cy="66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486682"/>
            <a:ext cx="69065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</a:t>
            </a:r>
            <a:r>
              <a:rPr lang="sv-SE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: 🔐 Koden till dörren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Det </a:t>
            </a:r>
            <a:r>
              <a:rPr lang="sv-SE" sz="2200" dirty="0">
                <a:latin typeface="Comic Sans MS" panose="030F0702030302020204" pitchFamily="66" charset="0"/>
              </a:rPr>
              <a:t>stod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b="1" dirty="0" smtClean="0">
                <a:latin typeface="Castellar" panose="020A0402060406010301" pitchFamily="18" charset="0"/>
              </a:rPr>
              <a:t>”Om </a:t>
            </a:r>
            <a:r>
              <a:rPr lang="sv-SE" sz="2200" b="1" dirty="0">
                <a:latin typeface="Castellar" panose="020A0402060406010301" pitchFamily="18" charset="0"/>
              </a:rPr>
              <a:t>denna månad har 31 dagar är koden tiden du läser på klockan i rummet plus en timme (med siffror</a:t>
            </a:r>
            <a:r>
              <a:rPr lang="sv-SE" sz="2200" b="1" dirty="0" smtClean="0">
                <a:latin typeface="Castellar" panose="020A0402060406010301" pitchFamily="18" charset="0"/>
              </a:rPr>
              <a:t>)”</a:t>
            </a:r>
          </a:p>
          <a:p>
            <a:endParaRPr lang="sv-SE" sz="2200" b="1" dirty="0">
              <a:latin typeface="Castellar" panose="020A0402060406010301" pitchFamily="18" charset="0"/>
            </a:endParaRPr>
          </a:p>
          <a:p>
            <a:r>
              <a:rPr lang="sv-SE" sz="2200" b="1" dirty="0" smtClean="0">
                <a:latin typeface="Castellar" panose="020A0402060406010301" pitchFamily="18" charset="0"/>
              </a:rPr>
              <a:t>”Om </a:t>
            </a:r>
            <a:r>
              <a:rPr lang="sv-SE" sz="2200" b="1" dirty="0">
                <a:latin typeface="Castellar" panose="020A0402060406010301" pitchFamily="18" charset="0"/>
              </a:rPr>
              <a:t>denna månad har mindre än 30 dagar är koden tiden minus en </a:t>
            </a:r>
            <a:r>
              <a:rPr lang="sv-SE" sz="2200" b="1" dirty="0" smtClean="0">
                <a:latin typeface="Castellar" panose="020A0402060406010301" pitchFamily="18" charset="0"/>
              </a:rPr>
              <a:t>timme”</a:t>
            </a:r>
            <a:endParaRPr lang="sv-SE" sz="2200" b="1" dirty="0">
              <a:latin typeface="Castellar" panose="020A0402060406010301" pitchFamily="18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 tittade på klockan i rummet. Den visade: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??:??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Den månad de befann sig i hade ?? dagar.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-Hur gör vi?! – frågade Mira oroligt.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4000" b="1" dirty="0" smtClean="0">
                <a:latin typeface="Chiller" panose="04020404031007020602" pitchFamily="82" charset="0"/>
              </a:rPr>
              <a:t>Vad </a:t>
            </a:r>
            <a:r>
              <a:rPr lang="sv-SE" sz="4000" b="1" dirty="0">
                <a:latin typeface="Chiller" panose="04020404031007020602" pitchFamily="82" charset="0"/>
              </a:rPr>
              <a:t>blir koden?</a:t>
            </a:r>
            <a:endParaRPr lang="sv-SE" sz="4000" b="1" dirty="0">
              <a:latin typeface="Chiller" panose="04020404031007020602" pitchFamily="82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871" y="231785"/>
            <a:ext cx="4316571" cy="64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2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73931" y="-60097"/>
            <a:ext cx="11904118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Kapitel 2: 🔐 Koden till dörren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4000" b="1" dirty="0" smtClean="0">
                <a:latin typeface="Chiller" panose="04020404031007020602" pitchFamily="82" charset="0"/>
              </a:rPr>
              <a:t>Dörren </a:t>
            </a:r>
            <a:r>
              <a:rPr lang="sv-SE" sz="4000" b="1" dirty="0">
                <a:latin typeface="Chiller" panose="04020404031007020602" pitchFamily="82" charset="0"/>
              </a:rPr>
              <a:t>öppnades! Vilken tur!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Där stod en ung forskare med långt hår.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Jag har väntat på er, sa han lugnt.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Framför honom stod en enorm maskin med kulor,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klockor </a:t>
            </a:r>
            <a:r>
              <a:rPr lang="sv-SE" sz="2200" dirty="0">
                <a:latin typeface="Comic Sans MS" panose="030F0702030302020204" pitchFamily="66" charset="0"/>
              </a:rPr>
              <a:t>och elektriska fält. Det var tydligt en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tidsmaskin</a:t>
            </a:r>
            <a:r>
              <a:rPr lang="sv-SE" sz="2200" dirty="0">
                <a:latin typeface="Comic Sans MS" panose="030F0702030302020204" pitchFamily="66" charset="0"/>
              </a:rPr>
              <a:t>. På bordet framför honom låg en skiss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med </a:t>
            </a:r>
            <a:r>
              <a:rPr lang="sv-SE" sz="2200" dirty="0">
                <a:latin typeface="Comic Sans MS" panose="030F0702030302020204" pitchFamily="66" charset="0"/>
              </a:rPr>
              <a:t>olika komponenter, bland annat magnetiska fält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Jag vill sakta ner världen, sa David. Alla rusar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överallt</a:t>
            </a:r>
            <a:r>
              <a:rPr lang="sv-SE" sz="2200" dirty="0">
                <a:latin typeface="Comic Sans MS" panose="030F0702030302020204" pitchFamily="66" charset="0"/>
              </a:rPr>
              <a:t>. Jag vill skapa lugn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Men nu är allt fel! protesterade Mira. Tiden är för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långsam</a:t>
            </a:r>
            <a:r>
              <a:rPr lang="sv-SE" sz="2200" dirty="0">
                <a:latin typeface="Comic Sans MS" panose="030F0702030302020204" pitchFamily="66" charset="0"/>
              </a:rPr>
              <a:t>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David </a:t>
            </a:r>
            <a:r>
              <a:rPr lang="sv-SE" sz="2200" dirty="0" smtClean="0">
                <a:latin typeface="Comic Sans MS" panose="030F0702030302020204" pitchFamily="66" charset="0"/>
              </a:rPr>
              <a:t>suckade: - Jag </a:t>
            </a:r>
            <a:r>
              <a:rPr lang="sv-SE" sz="2200" dirty="0">
                <a:latin typeface="Comic Sans MS" panose="030F0702030302020204" pitchFamily="66" charset="0"/>
              </a:rPr>
              <a:t>tror att jag förstår er – det är kanske inte en bra idé. Vi gör så: lös de tre uppgifterna. Resultaten blir koder som kan stoppa den här avancerade maskinen, och då glömmer jag idén om att utveckla tidsmaskinen med magnetiskt påverkande effekter.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3"/>
          <a:stretch/>
        </p:blipFill>
        <p:spPr bwMode="auto">
          <a:xfrm>
            <a:off x="7293882" y="269422"/>
            <a:ext cx="4684167" cy="484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91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6" y="108405"/>
            <a:ext cx="107519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🕰 Uppgift 3 – Skillnad mellan tider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Tre </a:t>
            </a:r>
            <a:r>
              <a:rPr lang="sv-SE" sz="2200" dirty="0">
                <a:latin typeface="Comic Sans MS" panose="030F0702030302020204" pitchFamily="66" charset="0"/>
              </a:rPr>
              <a:t>klockor på maskinen visade: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10:35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11:15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</a:t>
            </a:r>
            <a:r>
              <a:rPr lang="sv-SE" sz="2200" dirty="0" smtClean="0">
                <a:latin typeface="Comic Sans MS" panose="030F0702030302020204" pitchFamily="66" charset="0"/>
              </a:rPr>
              <a:t>12:45</a:t>
            </a:r>
          </a:p>
          <a:p>
            <a:r>
              <a:rPr lang="sv-SE" sz="22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Hur </a:t>
            </a:r>
            <a:r>
              <a:rPr lang="sv-SE" sz="2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lång tid är det mellan </a:t>
            </a:r>
            <a:r>
              <a:rPr lang="sv-SE" sz="22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klockslagen: </a:t>
            </a:r>
          </a:p>
          <a:p>
            <a:r>
              <a:rPr lang="sv-SE" sz="22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10:35 </a:t>
            </a:r>
            <a:r>
              <a:rPr lang="sv-SE" sz="2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och 11:15</a:t>
            </a:r>
            <a:r>
              <a:rPr lang="sv-SE" sz="22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 </a:t>
            </a:r>
            <a:r>
              <a:rPr lang="sv-SE" sz="2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Hur lång tid är det </a:t>
            </a:r>
            <a:endParaRPr lang="sv-SE" sz="2200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sv-SE" sz="22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mellan </a:t>
            </a:r>
            <a:r>
              <a:rPr lang="sv-SE" sz="2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klockslagen: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i="1" dirty="0">
                <a:solidFill>
                  <a:srgbClr val="7030A0"/>
                </a:solidFill>
                <a:latin typeface="Comic Sans MS" panose="030F0702030302020204" pitchFamily="66" charset="0"/>
              </a:rPr>
              <a:t>10:35 och 12:45?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(</a:t>
            </a:r>
            <a:r>
              <a:rPr lang="sv-SE" sz="2200" u="sng" dirty="0">
                <a:latin typeface="Comic Sans MS" panose="030F0702030302020204" pitchFamily="66" charset="0"/>
              </a:rPr>
              <a:t>Svara i timmar och minuter</a:t>
            </a:r>
            <a:r>
              <a:rPr lang="sv-SE" sz="2200" dirty="0" smtClean="0">
                <a:latin typeface="Comic Sans MS" panose="030F0702030302020204" pitchFamily="66" charset="0"/>
              </a:rPr>
              <a:t>.)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När Linus och Mira räknade rätt log David.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har rätt. Idén måste bort.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Han </a:t>
            </a:r>
            <a:r>
              <a:rPr lang="sv-SE" sz="2200" dirty="0">
                <a:latin typeface="Comic Sans MS" panose="030F0702030302020204" pitchFamily="66" charset="0"/>
              </a:rPr>
              <a:t>vände sig om, torkade några tårar och sa med ett leende: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Nu är det glömt!</a:t>
            </a:r>
          </a:p>
          <a:p>
            <a:r>
              <a:rPr lang="sv-SE" sz="4000" b="1" dirty="0">
                <a:latin typeface="Chiller" panose="04020404031007020602" pitchFamily="82" charset="0"/>
              </a:rPr>
              <a:t>Förresten, jag kanske glömde nämna att han var lite konstig. 🙂</a:t>
            </a: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r="40439" b="76065"/>
          <a:stretch/>
        </p:blipFill>
        <p:spPr bwMode="auto">
          <a:xfrm>
            <a:off x="8202613" y="331787"/>
            <a:ext cx="2027237" cy="82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8" b="22247"/>
          <a:stretch/>
        </p:blipFill>
        <p:spPr bwMode="auto">
          <a:xfrm>
            <a:off x="5865989" y="1379763"/>
            <a:ext cx="6229453" cy="336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2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charRg st="3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charRg st="38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7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charRg st="7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charRg st="7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78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charRg st="78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charRg st="78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86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charRg st="86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charRg st="86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94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charRg st="94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charRg st="94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35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charRg st="135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charRg st="135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73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charRg st="173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charRg st="173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1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charRg st="21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charRg st="21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41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charRg st="241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charRg st="241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84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charRg st="284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charRg st="284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17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charRg st="317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charRg st="317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78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charRg st="378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charRg st="378" end="3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97" end="4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charRg st="397" end="4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charRg st="397" end="4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411914"/>
            <a:ext cx="712742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Uppgift 4 – Tillbaka till framtiden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När ska ni resa tillbaka? frågade David.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tog fram lärarens lapp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Där stod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4500" b="1" dirty="0">
                <a:latin typeface="Chiller" panose="04020404031007020602" pitchFamily="82" charset="0"/>
              </a:rPr>
              <a:t>nionde april tvåtusen </a:t>
            </a:r>
            <a:r>
              <a:rPr lang="sv-SE" sz="4500" b="1" dirty="0" smtClean="0">
                <a:latin typeface="Chiller" panose="04020404031007020602" pitchFamily="82" charset="0"/>
              </a:rPr>
              <a:t>tjugosex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Va? sa Mira. Var det inte tolvte mars?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 måste lita på läraren, sa Linus.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Skriv </a:t>
            </a:r>
            <a:r>
              <a:rPr lang="sv-SE" sz="2200" dirty="0">
                <a:latin typeface="Comic Sans MS" panose="030F0702030302020204" pitchFamily="66" charset="0"/>
              </a:rPr>
              <a:t>datumet med siffror på två olika sätt.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(Tidsmaskinen accepterar bara siffror!)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20" y="917662"/>
            <a:ext cx="4072150" cy="48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35692</TotalTime>
  <Words>1042</Words>
  <Application>Microsoft Office PowerPoint</Application>
  <PresentationFormat>Bredbild</PresentationFormat>
  <Paragraphs>136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Castellar</vt:lpstr>
      <vt:lpstr>Chiller</vt:lpstr>
      <vt:lpstr>Comic Sans MS</vt:lpstr>
      <vt:lpstr>Office-tema</vt:lpstr>
      <vt:lpstr>“Tidens hemlighet - ett matteäventyr med Linus och Mira”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748</cp:revision>
  <dcterms:created xsi:type="dcterms:W3CDTF">2024-08-25T10:58:17Z</dcterms:created>
  <dcterms:modified xsi:type="dcterms:W3CDTF">2026-02-26T20:43:58Z</dcterms:modified>
</cp:coreProperties>
</file>