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2" r:id="rId4"/>
    <p:sldId id="270" r:id="rId5"/>
    <p:sldId id="272" r:id="rId6"/>
    <p:sldId id="277" r:id="rId7"/>
    <p:sldId id="278" r:id="rId8"/>
    <p:sldId id="281" r:id="rId9"/>
    <p:sldId id="269" r:id="rId1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2025-10-17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54886" y="15064"/>
            <a:ext cx="9220954" cy="2288366"/>
          </a:xfrm>
        </p:spPr>
        <p:txBody>
          <a:bodyPr>
            <a:noAutofit/>
          </a:bodyPr>
          <a:lstStyle/>
          <a:p>
            <a:r>
              <a:rPr lang="sv-SE" sz="5000" b="1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🎃 Linus och Mira i Wednesdays värld – </a:t>
            </a:r>
            <a:r>
              <a:rPr lang="sv-SE" sz="5000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sv-SE" sz="5000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sv-SE" sz="5000" b="1" i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ett Halloweenäventyr</a:t>
            </a:r>
            <a:endParaRPr lang="sv-SE" sz="5000" b="1" i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ruta 3"/>
          <p:cNvSpPr txBox="1"/>
          <p:nvPr/>
        </p:nvSpPr>
        <p:spPr>
          <a:xfrm>
            <a:off x="210318" y="2984611"/>
            <a:ext cx="367787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Platsvärde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Position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Addition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Subtraktion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Term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Summa /Differens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Multiplikation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Faktor/Produkt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Division/Kvot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Täljare/Nämnare</a:t>
            </a: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074" name="Picture 2" descr="Familjen Addams på Prime Video och Netflix: Den ikoniska makabra familjen  återvänder till streaming - Sortiraparis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51" y="2303430"/>
            <a:ext cx="6669174" cy="44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 Am Wednesday (Little Golden Book) : Golden Books, Golden Books:  Amazon.se: Böck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/>
          <a:stretch/>
        </p:blipFill>
        <p:spPr bwMode="auto">
          <a:xfrm>
            <a:off x="9659389" y="73717"/>
            <a:ext cx="2432903" cy="313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-1" y="7937"/>
            <a:ext cx="12128269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Den mystiska portalen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Det </a:t>
            </a:r>
            <a:r>
              <a:rPr lang="sv-SE" sz="2800" dirty="0">
                <a:latin typeface="Comic Sans MS" panose="030F0702030302020204" pitchFamily="66" charset="0"/>
              </a:rPr>
              <a:t>var en mörk och stormig kväll dagen före Halloween. Linus och Mira hade just satt det sista ljuset i </a:t>
            </a:r>
            <a:r>
              <a:rPr lang="sv-SE" sz="2800" dirty="0" smtClean="0">
                <a:latin typeface="Comic Sans MS" panose="030F0702030302020204" pitchFamily="66" charset="0"/>
              </a:rPr>
              <a:t>sin pumpalykta. Men </a:t>
            </a:r>
            <a:r>
              <a:rPr lang="sv-SE" sz="2800" dirty="0">
                <a:latin typeface="Comic Sans MS" panose="030F0702030302020204" pitchFamily="66" charset="0"/>
              </a:rPr>
              <a:t>plötsligt </a:t>
            </a:r>
            <a:r>
              <a:rPr lang="sv-SE" sz="2800" dirty="0" smtClean="0">
                <a:latin typeface="Comic Sans MS" panose="030F0702030302020204" pitchFamily="66" charset="0"/>
              </a:rPr>
              <a:t>började </a:t>
            </a:r>
            <a:r>
              <a:rPr lang="sv-SE" sz="2800" dirty="0">
                <a:latin typeface="Comic Sans MS" panose="030F0702030302020204" pitchFamily="66" charset="0"/>
              </a:rPr>
              <a:t>pumpan lysa med ett lila </a:t>
            </a:r>
            <a:r>
              <a:rPr lang="sv-SE" sz="2800" dirty="0" smtClean="0">
                <a:latin typeface="Comic Sans MS" panose="030F0702030302020204" pitchFamily="66" charset="0"/>
              </a:rPr>
              <a:t>sken</a:t>
            </a:r>
            <a:r>
              <a:rPr lang="sv-SE" sz="2800" dirty="0">
                <a:latin typeface="Comic Sans MS" panose="030F0702030302020204" pitchFamily="66" charset="0"/>
              </a:rPr>
              <a:t>. Marken darrade, och en </a:t>
            </a:r>
            <a:r>
              <a:rPr lang="sv-SE" sz="2800" dirty="0" smtClean="0">
                <a:latin typeface="Comic Sans MS" panose="030F0702030302020204" pitchFamily="66" charset="0"/>
              </a:rPr>
              <a:t>virvlande </a:t>
            </a:r>
            <a:r>
              <a:rPr lang="sv-SE" sz="2800" dirty="0">
                <a:latin typeface="Comic Sans MS" panose="030F0702030302020204" pitchFamily="66" charset="0"/>
              </a:rPr>
              <a:t>portal öppnades mitt i </a:t>
            </a:r>
            <a:r>
              <a:rPr lang="sv-SE" sz="2800" dirty="0" smtClean="0">
                <a:latin typeface="Comic Sans MS" panose="030F0702030302020204" pitchFamily="66" charset="0"/>
              </a:rPr>
              <a:t>trädgården.</a:t>
            </a:r>
          </a:p>
          <a:p>
            <a:endParaRPr lang="sv-SE" sz="2800" dirty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– Vad är det där?! viskade Mira.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– Bara ett sätt att ta reda på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det</a:t>
            </a:r>
            <a:r>
              <a:rPr lang="sv-SE" sz="2800" dirty="0">
                <a:latin typeface="Comic Sans MS" panose="030F0702030302020204" pitchFamily="66" charset="0"/>
              </a:rPr>
              <a:t>, </a:t>
            </a:r>
            <a:r>
              <a:rPr lang="sv-SE" sz="2800" dirty="0" smtClean="0">
                <a:latin typeface="Comic Sans MS" panose="030F0702030302020204" pitchFamily="66" charset="0"/>
              </a:rPr>
              <a:t>sa </a:t>
            </a:r>
            <a:r>
              <a:rPr lang="sv-SE" sz="2800" dirty="0">
                <a:latin typeface="Comic Sans MS" panose="030F0702030302020204" pitchFamily="66" charset="0"/>
              </a:rPr>
              <a:t>Linus och tog ett steg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framåt</a:t>
            </a:r>
            <a:r>
              <a:rPr lang="sv-SE" sz="2800" dirty="0">
                <a:latin typeface="Comic Sans MS" panose="030F0702030302020204" pitchFamily="66" charset="0"/>
              </a:rPr>
              <a:t>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De sögs in i portalen och… POFF!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De landade framför en mörk,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gammal </a:t>
            </a:r>
            <a:r>
              <a:rPr lang="sv-SE" sz="2800" dirty="0">
                <a:latin typeface="Comic Sans MS" panose="030F0702030302020204" pitchFamily="66" charset="0"/>
              </a:rPr>
              <a:t>herrgård. Det luktade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rökelse</a:t>
            </a:r>
            <a:r>
              <a:rPr lang="sv-SE" sz="2800" dirty="0">
                <a:latin typeface="Comic Sans MS" panose="030F0702030302020204" pitchFamily="66" charset="0"/>
              </a:rPr>
              <a:t>, pumpor glödde, och en </a:t>
            </a:r>
            <a:endParaRPr lang="sv-SE" sz="2800" dirty="0" smtClean="0">
              <a:latin typeface="Comic Sans MS" panose="030F0702030302020204" pitchFamily="66" charset="0"/>
            </a:endParaRPr>
          </a:p>
          <a:p>
            <a:r>
              <a:rPr lang="sv-SE" sz="2800" dirty="0" smtClean="0">
                <a:latin typeface="Comic Sans MS" panose="030F0702030302020204" pitchFamily="66" charset="0"/>
              </a:rPr>
              <a:t>kall </a:t>
            </a:r>
            <a:r>
              <a:rPr lang="sv-SE" sz="2800" dirty="0">
                <a:latin typeface="Comic Sans MS" panose="030F0702030302020204" pitchFamily="66" charset="0"/>
              </a:rPr>
              <a:t>vind blåste genom träden. 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1029" name="Picture 5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867" y="1892409"/>
            <a:ext cx="4808014" cy="480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6858"/>
            <a:ext cx="1202337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Den mystiska </a:t>
            </a:r>
            <a:r>
              <a:rPr lang="sv-SE" sz="3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portalen</a:t>
            </a:r>
            <a:endParaRPr lang="sv-SE" sz="3000" dirty="0" smtClean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Framför huset stod Wednesday Addams.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På hennes axel </a:t>
            </a:r>
            <a:r>
              <a:rPr lang="sv-SE" sz="2800" dirty="0">
                <a:latin typeface="Comic Sans MS" panose="030F0702030302020204" pitchFamily="66" charset="0"/>
              </a:rPr>
              <a:t>kröp en ensam hand fram – </a:t>
            </a:r>
            <a:r>
              <a:rPr lang="sv-SE" sz="2800" dirty="0" smtClean="0">
                <a:latin typeface="Comic Sans MS" panose="030F0702030302020204" pitchFamily="66" charset="0"/>
              </a:rPr>
              <a:t>The </a:t>
            </a:r>
            <a:r>
              <a:rPr lang="sv-SE" sz="2800" dirty="0" err="1">
                <a:latin typeface="Comic Sans MS" panose="030F0702030302020204" pitchFamily="66" charset="0"/>
              </a:rPr>
              <a:t>T</a:t>
            </a:r>
            <a:r>
              <a:rPr lang="sv-SE" sz="2800" dirty="0" err="1" smtClean="0">
                <a:latin typeface="Comic Sans MS" panose="030F0702030302020204" pitchFamily="66" charset="0"/>
              </a:rPr>
              <a:t>hing</a:t>
            </a:r>
            <a:r>
              <a:rPr lang="sv-SE" sz="2800" dirty="0" smtClean="0">
                <a:latin typeface="Comic Sans MS" panose="030F0702030302020204" pitchFamily="66" charset="0"/>
              </a:rPr>
              <a:t> </a:t>
            </a:r>
            <a:r>
              <a:rPr lang="sv-SE" sz="2800" dirty="0">
                <a:latin typeface="Comic Sans MS" panose="030F0702030302020204" pitchFamily="66" charset="0"/>
              </a:rPr>
              <a:t>– </a:t>
            </a:r>
            <a:r>
              <a:rPr lang="sv-SE" sz="2800" dirty="0" smtClean="0">
                <a:latin typeface="Comic Sans MS" panose="030F0702030302020204" pitchFamily="66" charset="0"/>
              </a:rPr>
              <a:t>Handen! </a:t>
            </a:r>
            <a:r>
              <a:rPr lang="sv-SE" sz="2800" dirty="0">
                <a:latin typeface="Comic Sans MS" panose="030F0702030302020204" pitchFamily="66" charset="0"/>
              </a:rPr>
              <a:t>Han vinkade, snurrade runt och knackade på marken tre gånger som för att säga: “Nu börjar det.”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Wednesday Season 1 Was Good, Here's How to Make Season 2 Gre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984" y="2462467"/>
            <a:ext cx="6246394" cy="351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/>
          <p:cNvSpPr txBox="1"/>
          <p:nvPr/>
        </p:nvSpPr>
        <p:spPr>
          <a:xfrm>
            <a:off x="0" y="2291508"/>
            <a:ext cx="592372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latin typeface="Comic Sans MS" panose="030F0702030302020204" pitchFamily="66" charset="0"/>
              </a:rPr>
              <a:t>– Ni är sena, sa hon kyligt. För att ta er hem måste ni lösa fyra Halloweenuppgifter. Misslyckas ni… stannar ni här. För alltid.</a:t>
            </a:r>
          </a:p>
          <a:p>
            <a:r>
              <a:rPr lang="sv-SE" sz="2800" dirty="0" smtClean="0">
                <a:latin typeface="Comic Sans MS" panose="030F0702030302020204" pitchFamily="66" charset="0"/>
              </a:rPr>
              <a:t>Handen </a:t>
            </a:r>
            <a:r>
              <a:rPr lang="sv-SE" sz="2800" dirty="0">
                <a:latin typeface="Comic Sans MS" panose="030F0702030302020204" pitchFamily="66" charset="0"/>
              </a:rPr>
              <a:t>la </a:t>
            </a:r>
            <a:r>
              <a:rPr lang="sv-SE" sz="2800" dirty="0" smtClean="0">
                <a:latin typeface="Comic Sans MS" panose="030F0702030302020204" pitchFamily="66" charset="0"/>
              </a:rPr>
              <a:t>två fingrar</a:t>
            </a:r>
            <a:r>
              <a:rPr lang="sv-SE" sz="2800" dirty="0" smtClean="0">
                <a:latin typeface="Comic Sans MS" panose="030F0702030302020204" pitchFamily="66" charset="0"/>
              </a:rPr>
              <a:t> dramatiskt </a:t>
            </a:r>
            <a:r>
              <a:rPr lang="sv-SE" sz="2800" dirty="0">
                <a:latin typeface="Comic Sans MS" panose="030F0702030302020204" pitchFamily="66" charset="0"/>
              </a:rPr>
              <a:t>över “pannan” (eller där en panna skulle ha varit) och låtsades svimma.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Mira skrattade nervöst. Linus </a:t>
            </a:r>
            <a:r>
              <a:rPr lang="sv-SE" sz="2800" dirty="0" smtClean="0">
                <a:latin typeface="Comic Sans MS" panose="030F0702030302020204" pitchFamily="66" charset="0"/>
              </a:rPr>
              <a:t>svalde. Äventyret </a:t>
            </a:r>
            <a:r>
              <a:rPr lang="sv-SE" sz="2800" dirty="0">
                <a:latin typeface="Comic Sans MS" panose="030F0702030302020204" pitchFamily="66" charset="0"/>
              </a:rPr>
              <a:t>började.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7733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7337" y="73624"/>
            <a:ext cx="5952876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Uppgift 1 – Pumpaparken </a:t>
            </a:r>
            <a:endParaRPr lang="sv-SE" sz="30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De följde efter Wednesday och </a:t>
            </a:r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till en mörk pumpapark. Pumpor glödde i orangea rader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hoppade upp på en sten, viftade ivrigt med fingrarna och pekade mot en skylt:</a:t>
            </a:r>
          </a:p>
          <a:p>
            <a:r>
              <a:rPr lang="sv-SE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🎃 </a:t>
            </a:r>
            <a:r>
              <a:rPr lang="sv-SE" sz="2200" dirty="0">
                <a:latin typeface="Comic Sans MS" panose="030F0702030302020204" pitchFamily="66" charset="0"/>
              </a:rPr>
              <a:t>Pumpa 1 väger 2,4 kg</a:t>
            </a:r>
          </a:p>
          <a:p>
            <a:r>
              <a:rPr lang="sv-SE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🎃</a:t>
            </a:r>
            <a:r>
              <a:rPr lang="sv-SE" sz="2200" dirty="0">
                <a:latin typeface="Comic Sans MS" panose="030F0702030302020204" pitchFamily="66" charset="0"/>
              </a:rPr>
              <a:t> Pumpa 2 väger </a:t>
            </a:r>
            <a:r>
              <a:rPr lang="sv-SE" sz="2200" dirty="0" smtClean="0">
                <a:latin typeface="Comic Sans MS" panose="030F0702030302020204" pitchFamily="66" charset="0"/>
              </a:rPr>
              <a:t>3,7 </a:t>
            </a:r>
            <a:r>
              <a:rPr lang="sv-SE" sz="2200" dirty="0">
                <a:latin typeface="Comic Sans MS" panose="030F0702030302020204" pitchFamily="66" charset="0"/>
              </a:rPr>
              <a:t>kg</a:t>
            </a:r>
          </a:p>
          <a:p>
            <a:r>
              <a:rPr lang="sv-SE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🎃 </a:t>
            </a:r>
            <a:r>
              <a:rPr lang="sv-SE" sz="2200" dirty="0">
                <a:latin typeface="Comic Sans MS" panose="030F0702030302020204" pitchFamily="66" charset="0"/>
              </a:rPr>
              <a:t>Pumpa 3 väger </a:t>
            </a:r>
            <a:r>
              <a:rPr lang="sv-SE" sz="2200" dirty="0" smtClean="0">
                <a:latin typeface="Comic Sans MS" panose="030F0702030302020204" pitchFamily="66" charset="0"/>
              </a:rPr>
              <a:t>1,9 </a:t>
            </a:r>
            <a:r>
              <a:rPr lang="sv-SE" sz="2200" dirty="0">
                <a:latin typeface="Comic Sans MS" panose="030F0702030302020204" pitchFamily="66" charset="0"/>
              </a:rPr>
              <a:t>kg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Wednesday sa: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Räkna ut den totala vikten. Misslyckas ni… tja, pumporna blir hungriga.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Hand </a:t>
            </a:r>
            <a:r>
              <a:rPr lang="sv-SE" sz="2200" dirty="0">
                <a:latin typeface="Comic Sans MS" panose="030F0702030302020204" pitchFamily="66" charset="0"/>
              </a:rPr>
              <a:t>satte båda “fingertopparna” till munnen och låtsades äta för att skrämmas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👉 </a:t>
            </a:r>
            <a:r>
              <a:rPr lang="sv-SE" sz="2200" dirty="0">
                <a:latin typeface="Comic Sans MS" panose="030F0702030302020204" pitchFamily="66" charset="0"/>
              </a:rPr>
              <a:t>Räkna ut: 2,4 + </a:t>
            </a:r>
            <a:r>
              <a:rPr lang="sv-SE" sz="2200" dirty="0" smtClean="0">
                <a:latin typeface="Comic Sans MS" panose="030F0702030302020204" pitchFamily="66" charset="0"/>
              </a:rPr>
              <a:t>3,7 </a:t>
            </a:r>
            <a:r>
              <a:rPr lang="sv-SE" sz="2200" dirty="0">
                <a:latin typeface="Comic Sans MS" panose="030F0702030302020204" pitchFamily="66" charset="0"/>
              </a:rPr>
              <a:t>+ </a:t>
            </a:r>
            <a:r>
              <a:rPr lang="sv-SE" sz="2200" dirty="0" smtClean="0">
                <a:latin typeface="Comic Sans MS" panose="030F0702030302020204" pitchFamily="66" charset="0"/>
              </a:rPr>
              <a:t>1,9 </a:t>
            </a:r>
            <a:r>
              <a:rPr lang="sv-SE" sz="2200" dirty="0">
                <a:latin typeface="Comic Sans MS" panose="030F0702030302020204" pitchFamily="66" charset="0"/>
              </a:rPr>
              <a:t>= 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textruta 3"/>
          <p:cNvSpPr txBox="1"/>
          <p:nvPr/>
        </p:nvSpPr>
        <p:spPr>
          <a:xfrm>
            <a:off x="5987333" y="4682958"/>
            <a:ext cx="62046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När Linus och Mira viskade 8,0 kg, spärrade </a:t>
            </a:r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upp fingrarna i ett “V” och gjorde en liten segerrunda runt pumporna.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Pumporna började glöda starkare och en dörr öppnades.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Hm. Inte helt värdelösa, sa Wednesday.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/>
          </a:p>
        </p:txBody>
      </p:sp>
      <p:pic>
        <p:nvPicPr>
          <p:cNvPr id="4098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02" y="212510"/>
            <a:ext cx="4488773" cy="448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41076" y="117693"/>
            <a:ext cx="6544888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🕸 Uppgift 2 – Spökslottets kök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gick in i ett kök fullt av svävande spöken. På bordet stod en kittel med bubblande svart soppa</a:t>
            </a:r>
            <a:r>
              <a:rPr lang="sv-SE" sz="2200" dirty="0" smtClean="0">
                <a:latin typeface="Comic Sans MS" panose="030F0702030302020204" pitchFamily="66" charset="0"/>
              </a:rPr>
              <a:t>. 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smög fram, doppade ett finger i soppan (blubb!) och ryckte till — den var kokhet! Han gestikulerade vilt, och pekade sedan på en skylt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r>
              <a:rPr lang="sv-SE" sz="2200" b="1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🕯</a:t>
            </a:r>
            <a:r>
              <a:rPr lang="sv-SE" sz="2200" dirty="0" smtClean="0">
                <a:latin typeface="Comic Sans MS" panose="030F0702030302020204" pitchFamily="66" charset="0"/>
              </a:rPr>
              <a:t> </a:t>
            </a:r>
            <a:r>
              <a:rPr lang="sv-SE" sz="2200" dirty="0">
                <a:latin typeface="Comic Sans MS" panose="030F0702030302020204" pitchFamily="66" charset="0"/>
              </a:rPr>
              <a:t>Häxblandningen innehöll 7,5 liter från början.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Wednesday </a:t>
            </a:r>
            <a:r>
              <a:rPr lang="sv-SE" sz="2200" dirty="0">
                <a:latin typeface="Comic Sans MS" panose="030F0702030302020204" pitchFamily="66" charset="0"/>
              </a:rPr>
              <a:t>hällde ut 2,8 liter i flaskor.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Wednesday sa: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Hur mycket är kvar i kitteln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började knacka rytmiskt på bordet: </a:t>
            </a:r>
            <a:r>
              <a:rPr lang="sv-SE" sz="2200" dirty="0" smtClean="0">
                <a:latin typeface="Comic Sans MS" panose="030F0702030302020204" pitchFamily="66" charset="0"/>
              </a:rPr>
              <a:t>sju </a:t>
            </a:r>
            <a:r>
              <a:rPr lang="sv-SE" sz="2200" dirty="0">
                <a:latin typeface="Comic Sans MS" panose="030F0702030302020204" pitchFamily="66" charset="0"/>
              </a:rPr>
              <a:t>knackningar… en kort paus… </a:t>
            </a:r>
            <a:r>
              <a:rPr lang="sv-SE" sz="2200" dirty="0" smtClean="0">
                <a:latin typeface="Comic Sans MS" panose="030F0702030302020204" pitchFamily="66" charset="0"/>
              </a:rPr>
              <a:t>fem </a:t>
            </a:r>
            <a:r>
              <a:rPr lang="sv-SE" sz="2200" dirty="0">
                <a:latin typeface="Comic Sans MS" panose="030F0702030302020204" pitchFamily="66" charset="0"/>
              </a:rPr>
              <a:t>knackningar till. 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👉 Räkna ut: 7,5 − 2,8 = </a:t>
            </a:r>
            <a:r>
              <a:rPr lang="sv-SE" sz="2200" dirty="0" smtClean="0">
                <a:latin typeface="Comic Sans MS" panose="030F0702030302020204" pitchFamily="66" charset="0"/>
              </a:rPr>
              <a:t>?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141076" y="5411450"/>
            <a:ext cx="640284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Mira räknade snabbt: 4,7 liter.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 smtClean="0">
                <a:latin typeface="Comic Sans MS" panose="030F0702030302020204" pitchFamily="66" charset="0"/>
              </a:rPr>
              <a:t>blåste </a:t>
            </a:r>
            <a:r>
              <a:rPr lang="sv-SE" sz="2200" dirty="0">
                <a:latin typeface="Comic Sans MS" panose="030F0702030302020204" pitchFamily="66" charset="0"/>
              </a:rPr>
              <a:t>(eller… låtsades blåsa) på soppan så att bubblorna sprack. Spökena försvann. En trappa upp öppnades.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2"/>
          <a:srcRect b="9007"/>
          <a:stretch/>
        </p:blipFill>
        <p:spPr>
          <a:xfrm>
            <a:off x="7055459" y="187774"/>
            <a:ext cx="4744277" cy="647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77465" y="132972"/>
            <a:ext cx="687197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🕷 Uppgift 3 – </a:t>
            </a:r>
            <a:r>
              <a:rPr lang="sv-SE" sz="26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Fladdermusvinden</a:t>
            </a:r>
            <a:endParaRPr lang="sv-SE" sz="26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Vinden </a:t>
            </a:r>
            <a:r>
              <a:rPr lang="sv-SE" sz="2200" dirty="0">
                <a:latin typeface="Comic Sans MS" panose="030F0702030302020204" pitchFamily="66" charset="0"/>
              </a:rPr>
              <a:t>var mörk, dammig och full av fladdermöss. Flaskor stod uppradade.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tassade fram till en flaska, höll upp 5 fingrar, och pekade sedan på etiketten: “0,6 liter”.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Wednesday sa: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Vad blir det om jag multiplicerar 5 </a:t>
            </a:r>
            <a:r>
              <a:rPr lang="sv-SE" sz="2200" dirty="0" smtClean="0">
                <a:latin typeface="Comic Sans MS" panose="030F0702030302020204" pitchFamily="66" charset="0"/>
              </a:rPr>
              <a:t>flaskor med </a:t>
            </a:r>
            <a:r>
              <a:rPr lang="sv-SE" sz="2200" dirty="0">
                <a:latin typeface="Comic Sans MS" panose="030F0702030302020204" pitchFamily="66" charset="0"/>
              </a:rPr>
              <a:t>0,6 </a:t>
            </a:r>
            <a:r>
              <a:rPr lang="sv-SE" sz="2200" dirty="0" smtClean="0">
                <a:latin typeface="Comic Sans MS" panose="030F0702030302020204" pitchFamily="66" charset="0"/>
              </a:rPr>
              <a:t>liter?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gjorde “räkna på fingrarna”-tecken och satte sig med armarna i kors – som en riktig mattepolis.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👉 </a:t>
            </a:r>
            <a:r>
              <a:rPr lang="sv-SE" sz="2200" dirty="0">
                <a:latin typeface="Comic Sans MS" panose="030F0702030302020204" pitchFamily="66" charset="0"/>
              </a:rPr>
              <a:t>Räkna ut: 0,6 × 5 = 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050758" y="400577"/>
            <a:ext cx="51412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– 3,0 liter! ropade Linus.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hoppade upp och ner av glädje</a:t>
            </a:r>
            <a:r>
              <a:rPr lang="sv-SE" sz="2200" dirty="0" smtClean="0">
                <a:latin typeface="Comic Sans MS" panose="030F0702030302020204" pitchFamily="66" charset="0"/>
              </a:rPr>
              <a:t>, Linus </a:t>
            </a:r>
            <a:r>
              <a:rPr lang="sv-SE" sz="2200" dirty="0">
                <a:latin typeface="Comic Sans MS" panose="030F0702030302020204" pitchFamily="66" charset="0"/>
              </a:rPr>
              <a:t>gjorde “rock’n’roll-handen” och alla fladdermöss började flyga i cirklar. En lucka öppnades ner till kyrkogården.</a:t>
            </a:r>
          </a:p>
        </p:txBody>
      </p:sp>
      <p:pic>
        <p:nvPicPr>
          <p:cNvPr id="6146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954" y="2938231"/>
            <a:ext cx="5037952" cy="336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85" y="4729423"/>
            <a:ext cx="20955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57942" y="132972"/>
            <a:ext cx="6458989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🕯 Uppgift 4 – Gravgården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Dimman </a:t>
            </a:r>
            <a:r>
              <a:rPr lang="sv-SE" sz="2200" dirty="0">
                <a:latin typeface="Comic Sans MS" panose="030F0702030302020204" pitchFamily="66" charset="0"/>
              </a:rPr>
              <a:t>låg tät och pumpalyktorna </a:t>
            </a:r>
            <a:r>
              <a:rPr lang="sv-SE" sz="2200" dirty="0" smtClean="0">
                <a:latin typeface="Comic Sans MS" panose="030F0702030302020204" pitchFamily="66" charset="0"/>
              </a:rPr>
              <a:t>blinkade skrämmande.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Wednesday ställde fram en korg med </a:t>
            </a:r>
            <a:r>
              <a:rPr lang="sv-SE" sz="2200" dirty="0" smtClean="0">
                <a:latin typeface="Comic Sans MS" panose="030F0702030302020204" pitchFamily="66" charset="0"/>
              </a:rPr>
              <a:t>små pumpor. </a:t>
            </a:r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slängde sig fram och låtsades äta ur den (men blev snabbt stoppad av Wednesday med en blick 😐).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🍬 Totalt: 6,4 kg </a:t>
            </a:r>
            <a:r>
              <a:rPr lang="sv-SE" sz="2200" dirty="0" smtClean="0">
                <a:latin typeface="Comic Sans MS" panose="030F0702030302020204" pitchFamily="66" charset="0"/>
              </a:rPr>
              <a:t>pumpor.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🎃 Ska delas i 4 lika stora högar.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höll upp fyra fingrar, delade upp små stenar i lika stora högar framför dem, och knackade ett-fyra-gånger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👉 </a:t>
            </a:r>
            <a:r>
              <a:rPr lang="sv-SE" sz="2200" dirty="0">
                <a:latin typeface="Comic Sans MS" panose="030F0702030302020204" pitchFamily="66" charset="0"/>
              </a:rPr>
              <a:t>Räkna ut: 6,4 ÷ 4 = ?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5279667" y="5345185"/>
            <a:ext cx="754843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Mira svarade: 1,6 kg per hög.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gjorde en “applåd” med fingrarna, pekade </a:t>
            </a:r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mot </a:t>
            </a:r>
            <a:r>
              <a:rPr lang="sv-SE" sz="2200" dirty="0">
                <a:latin typeface="Comic Sans MS" panose="030F0702030302020204" pitchFamily="66" charset="0"/>
              </a:rPr>
              <a:t>portalen och </a:t>
            </a:r>
            <a:r>
              <a:rPr lang="sv-SE" sz="2200" dirty="0" smtClean="0">
                <a:latin typeface="Comic Sans MS" panose="030F0702030302020204" pitchFamily="66" charset="0"/>
              </a:rPr>
              <a:t>sprang iväg.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Portalen snurrade upp i lila ljus.</a:t>
            </a:r>
          </a:p>
          <a:p>
            <a:endParaRPr lang="sv-SE" dirty="0"/>
          </a:p>
        </p:txBody>
      </p:sp>
      <p:pic>
        <p:nvPicPr>
          <p:cNvPr id="7170" name="Picture 2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05" y="132972"/>
            <a:ext cx="510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56" y="4962469"/>
            <a:ext cx="3600449" cy="182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4685" y="304414"/>
            <a:ext cx="6528021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🌌 Hem igen</a:t>
            </a:r>
          </a:p>
          <a:p>
            <a:endParaRPr lang="sv-SE" sz="4000" dirty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Wednesday </a:t>
            </a:r>
            <a:r>
              <a:rPr lang="sv-SE" sz="2200" dirty="0">
                <a:latin typeface="Comic Sans MS" panose="030F0702030302020204" pitchFamily="66" charset="0"/>
              </a:rPr>
              <a:t>korsade armarna.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Ni klarade det. </a:t>
            </a:r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verkar… gilla er. Det händer inte ofta.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skuttade upp på Linus axel, vinkade dramatiskt adjö, gjorde ett litet hjärta med fingrarna </a:t>
            </a:r>
            <a:r>
              <a:rPr lang="sv-SE" sz="2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💜</a:t>
            </a:r>
            <a:r>
              <a:rPr lang="sv-SE" sz="2200" dirty="0">
                <a:latin typeface="Comic Sans MS" panose="030F0702030302020204" pitchFamily="66" charset="0"/>
              </a:rPr>
              <a:t> och kröp tillbaka till Wednesday.</a:t>
            </a:r>
          </a:p>
          <a:p>
            <a:r>
              <a:rPr lang="sv-SE" sz="3400" b="1" i="1" dirty="0">
                <a:solidFill>
                  <a:schemeClr val="accent2">
                    <a:lumMod val="75000"/>
                  </a:schemeClr>
                </a:solidFill>
                <a:latin typeface="Chiller" panose="04020404031007020602" pitchFamily="82" charset="0"/>
              </a:rPr>
              <a:t>POFF! </a:t>
            </a:r>
            <a:endParaRPr lang="sv-SE" sz="3400" b="1" i="1" dirty="0" smtClean="0">
              <a:solidFill>
                <a:schemeClr val="accent2">
                  <a:lumMod val="75000"/>
                </a:schemeClr>
              </a:solidFill>
              <a:latin typeface="Chiller" panose="04020404031007020602" pitchFamily="82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stod i sin trädgård igen. Pumpalyktan glödde. I deras händer låg en svart ros och fyra </a:t>
            </a:r>
            <a:r>
              <a:rPr lang="sv-SE" sz="2200" dirty="0" smtClean="0">
                <a:latin typeface="Comic Sans MS" panose="030F0702030302020204" pitchFamily="66" charset="0"/>
              </a:rPr>
              <a:t>pumpor.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– Tror du </a:t>
            </a:r>
            <a:r>
              <a:rPr lang="sv-SE" sz="2200" dirty="0" smtClean="0">
                <a:latin typeface="Comic Sans MS" panose="030F0702030302020204" pitchFamily="66" charset="0"/>
              </a:rPr>
              <a:t>Handen </a:t>
            </a:r>
            <a:r>
              <a:rPr lang="sv-SE" sz="2200" dirty="0">
                <a:latin typeface="Comic Sans MS" panose="030F0702030302020204" pitchFamily="66" charset="0"/>
              </a:rPr>
              <a:t>verkligen… gillade oss? sa Mira.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Ja. Och jag tror vi inte sett det sista av honom, svarade Linus.</a:t>
            </a:r>
          </a:p>
          <a:p>
            <a:endParaRPr lang="sv-SE" sz="2200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51" y="631328"/>
            <a:ext cx="50990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926" y="4343053"/>
            <a:ext cx="20955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10/2025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23410</TotalTime>
  <Words>886</Words>
  <Application>Microsoft Office PowerPoint</Application>
  <PresentationFormat>Bredbild</PresentationFormat>
  <Paragraphs>93</Paragraphs>
  <Slides>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Chiller</vt:lpstr>
      <vt:lpstr>Comic Sans MS</vt:lpstr>
      <vt:lpstr>Office-tema</vt:lpstr>
      <vt:lpstr>🎃 Linus och Mira i Wednesdays värld –  ett Halloweenäventyr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561</cp:revision>
  <dcterms:created xsi:type="dcterms:W3CDTF">2024-08-25T10:58:17Z</dcterms:created>
  <dcterms:modified xsi:type="dcterms:W3CDTF">2025-10-17T18:32:27Z</dcterms:modified>
</cp:coreProperties>
</file>