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81" r:id="rId8"/>
    <p:sldId id="26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0CF"/>
    <a:srgbClr val="D58F97"/>
    <a:srgbClr val="00CC99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2025-10-07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404242" y="1363027"/>
            <a:ext cx="9070574" cy="2060617"/>
          </a:xfrm>
        </p:spPr>
        <p:txBody>
          <a:bodyPr>
            <a:noAutofit/>
          </a:bodyPr>
          <a:lstStyle/>
          <a:p>
            <a:r>
              <a:rPr lang="sv-SE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🌀 Matteäventyret: Linus &amp; Mira i Peppa </a:t>
            </a:r>
            <a:r>
              <a:rPr lang="sv-SE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Pigs’ </a:t>
            </a:r>
            <a:r>
              <a:rPr lang="sv-SE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värld – Jakten på Decimalkristallen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61393" y="3423644"/>
            <a:ext cx="21909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Multiplikation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Faktor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Produkt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Division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Täljare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Nämnare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Kvot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701" y="3365455"/>
            <a:ext cx="6011656" cy="33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160338"/>
            <a:ext cx="738170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Skärmen blinkar</a:t>
            </a:r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En vanlig skoldag sitter Linus och Mira och tränar på decimaltal. Plötsligt blinkar skärmen till, och </a:t>
            </a:r>
            <a:r>
              <a:rPr lang="sv-SE" sz="2800" dirty="0" smtClean="0">
                <a:latin typeface="Comic Sans MS" panose="030F0702030302020204" pitchFamily="66" charset="0"/>
              </a:rPr>
              <a:t>ZAP! De </a:t>
            </a:r>
            <a:r>
              <a:rPr lang="sv-SE" sz="2800" dirty="0">
                <a:latin typeface="Comic Sans MS" panose="030F0702030302020204" pitchFamily="66" charset="0"/>
              </a:rPr>
              <a:t>sugs rakt in i Peppa Pigs värld</a:t>
            </a:r>
            <a:r>
              <a:rPr lang="sv-SE" sz="28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solidFill>
                  <a:srgbClr val="D58F97"/>
                </a:solidFill>
                <a:latin typeface="Comic Sans MS" panose="030F0702030302020204" pitchFamily="66" charset="0"/>
              </a:rPr>
              <a:t>🐷</a:t>
            </a:r>
            <a:r>
              <a:rPr lang="sv-SE" sz="2800" dirty="0">
                <a:latin typeface="Comic Sans MS" panose="030F0702030302020204" pitchFamily="66" charset="0"/>
              </a:rPr>
              <a:t> Peppa: ”Oj, vilka ni är! Ni måste vara människor! För att komma hem igen måste ni hitta </a:t>
            </a:r>
            <a:r>
              <a:rPr lang="sv-SE" sz="2800" i="1" dirty="0">
                <a:solidFill>
                  <a:srgbClr val="00B0F0"/>
                </a:solidFill>
                <a:latin typeface="Comic Sans MS" panose="030F0702030302020204" pitchFamily="66" charset="0"/>
              </a:rPr>
              <a:t>Decimalkristallen</a:t>
            </a:r>
            <a:r>
              <a:rPr lang="sv-SE" sz="2800" dirty="0">
                <a:latin typeface="Comic Sans MS" panose="030F0702030302020204" pitchFamily="66" charset="0"/>
              </a:rPr>
              <a:t>, men den är gömd långt borta – och bara de som kan räkna med decimaltal kan nå den</a:t>
            </a:r>
            <a:r>
              <a:rPr lang="sv-SE" sz="28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Klassen måste nu hjälpa Linus och Mira att lösa Peppas matematiska utmaningar för att hitta kristallen och öppna portalen hem!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0" y="426345"/>
            <a:ext cx="4136551" cy="619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5" y="73624"/>
            <a:ext cx="69981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Utmaning </a:t>
            </a:r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– Floden av flytande siffror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står vid en glittrande flod. Där väntar Pappa Gris och Sussie får, som försöker bygga en bro med hjälp av siffror som flyter i vattnet.</a:t>
            </a:r>
          </a:p>
          <a:p>
            <a:r>
              <a:rPr lang="sv-SE" sz="2200" dirty="0">
                <a:solidFill>
                  <a:srgbClr val="D58F97"/>
                </a:solidFill>
                <a:latin typeface="Comic Sans MS" panose="030F0702030302020204" pitchFamily="66" charset="0"/>
              </a:rPr>
              <a:t>🐷 </a:t>
            </a:r>
            <a:r>
              <a:rPr lang="sv-SE" sz="2200" dirty="0">
                <a:latin typeface="Comic Sans MS" panose="030F0702030302020204" pitchFamily="66" charset="0"/>
              </a:rPr>
              <a:t>Pappa Gris: ”Floden är för djup att gå över! Vi måste bygga en bro med rätt tal – hjälp oss räkna!”</a:t>
            </a:r>
          </a:p>
          <a:p>
            <a:r>
              <a:rPr lang="sv-SE" sz="2200" b="1" dirty="0" smtClean="0">
                <a:solidFill>
                  <a:srgbClr val="D58F97"/>
                </a:solidFill>
                <a:latin typeface="Comic Sans MS" panose="030F0702030302020204" pitchFamily="66" charset="0"/>
              </a:rPr>
              <a:t>Uppgifter att lösa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Pappa Gris har </a:t>
            </a:r>
            <a:r>
              <a:rPr lang="sv-SE" sz="2200" dirty="0">
                <a:latin typeface="Comic Sans MS" panose="030F0702030302020204" pitchFamily="66" charset="0"/>
              </a:rPr>
              <a:t>4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plankor, och varje planka är </a:t>
            </a:r>
            <a:r>
              <a:rPr lang="sv-SE" sz="2200" dirty="0" smtClean="0">
                <a:latin typeface="Comic Sans MS" panose="030F0702030302020204" pitchFamily="66" charset="0"/>
              </a:rPr>
              <a:t>2,5 </a:t>
            </a:r>
            <a:r>
              <a:rPr lang="sv-SE" sz="2200" dirty="0">
                <a:latin typeface="Comic Sans MS" panose="030F0702030302020204" pitchFamily="66" charset="0"/>
              </a:rPr>
              <a:t>meter lång. Hur långt blir bron totalt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Sussie får har </a:t>
            </a:r>
            <a:r>
              <a:rPr lang="sv-SE" sz="2200" dirty="0">
                <a:latin typeface="Comic Sans MS" panose="030F0702030302020204" pitchFamily="66" charset="0"/>
              </a:rPr>
              <a:t>8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hinkar färg, och varje hink innehåller </a:t>
            </a:r>
            <a:r>
              <a:rPr lang="sv-SE" sz="2200" dirty="0" smtClean="0">
                <a:latin typeface="Comic Sans MS" panose="030F0702030302020204" pitchFamily="66" charset="0"/>
              </a:rPr>
              <a:t>3,6 </a:t>
            </a:r>
            <a:r>
              <a:rPr lang="sv-SE" sz="2200" dirty="0">
                <a:latin typeface="Comic Sans MS" panose="030F0702030302020204" pitchFamily="66" charset="0"/>
              </a:rPr>
              <a:t>liter. Hur mycket färg har hon totalt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3.	Peppa målar bron, men varje meter tar henne </a:t>
            </a:r>
            <a:r>
              <a:rPr lang="sv-SE" sz="2200" dirty="0" smtClean="0">
                <a:latin typeface="Comic Sans MS" panose="030F0702030302020204" pitchFamily="66" charset="0"/>
              </a:rPr>
              <a:t>6,4 </a:t>
            </a:r>
            <a:r>
              <a:rPr lang="sv-SE" sz="2200" dirty="0">
                <a:latin typeface="Comic Sans MS" panose="030F0702030302020204" pitchFamily="66" charset="0"/>
              </a:rPr>
              <a:t>minuter. Hur lång tid tar det att måla </a:t>
            </a:r>
            <a:r>
              <a:rPr lang="sv-SE" sz="2200" dirty="0">
                <a:latin typeface="Comic Sans MS" panose="030F0702030302020204" pitchFamily="66" charset="0"/>
              </a:rPr>
              <a:t>2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meter?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7148945" y="3217077"/>
            <a:ext cx="26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rgbClr val="D58F97"/>
                </a:solidFill>
                <a:latin typeface="Comic Sans MS" panose="030F0702030302020204" pitchFamily="66" charset="0"/>
              </a:rPr>
              <a:t>🐷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Peppa: ”Ni är supermatteproffs</a:t>
            </a:r>
            <a:r>
              <a:rPr lang="sv-SE" sz="2200" dirty="0" smtClean="0">
                <a:latin typeface="Comic Sans MS" panose="030F0702030302020204" pitchFamily="66" charset="0"/>
              </a:rPr>
              <a:t>! 10m; 28,8l och 12,4min! </a:t>
            </a:r>
            <a:r>
              <a:rPr lang="sv-SE" sz="2200" dirty="0">
                <a:latin typeface="Comic Sans MS" panose="030F0702030302020204" pitchFamily="66" charset="0"/>
              </a:rPr>
              <a:t>Över bron leder vägen vidare mot tågstationen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Då </a:t>
            </a:r>
            <a:r>
              <a:rPr lang="sv-SE" sz="2200" dirty="0">
                <a:latin typeface="Comic Sans MS" panose="030F0702030302020204" pitchFamily="66" charset="0"/>
              </a:rPr>
              <a:t>flyter plankorna ihop till en stabil bro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t="32869" r="4554" b="33711"/>
          <a:stretch/>
        </p:blipFill>
        <p:spPr bwMode="auto">
          <a:xfrm>
            <a:off x="7148945" y="312738"/>
            <a:ext cx="4572000" cy="25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9" y="3801771"/>
            <a:ext cx="20955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70852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🚂 Utmaning 2 – Herr Kanins tågstation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kommer till Peppa Pigs tågstation. Där står Herr Kanin redo vid tåget, och Rebecka Kanin hjälper honom att organisera biljetterna. Men tåget står stilla – bränslemätaren blinkar rött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498080" y="4167042"/>
            <a:ext cx="44279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solidFill>
                  <a:srgbClr val="00CC99"/>
                </a:solidFill>
                <a:latin typeface="Comic Sans MS" panose="030F0702030302020204" pitchFamily="66" charset="0"/>
              </a:rPr>
              <a:t>🐰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Herr Kanin: ”Fantastiskt jobbat! Ni är riktiga decimaltalshjältar!”</a:t>
            </a:r>
          </a:p>
          <a:p>
            <a:r>
              <a:rPr lang="sv-SE" sz="2200" dirty="0">
                <a:solidFill>
                  <a:srgbClr val="7030A0"/>
                </a:solidFill>
                <a:latin typeface="Comic Sans MS" panose="030F0702030302020204" pitchFamily="66" charset="0"/>
              </a:rPr>
              <a:t>🐰</a:t>
            </a:r>
            <a:r>
              <a:rPr lang="sv-SE" sz="2200" dirty="0">
                <a:latin typeface="Comic Sans MS" panose="030F0702030302020204" pitchFamily="66" charset="0"/>
              </a:rPr>
              <a:t> Rebecka Kanin: ”Nu rullar vi vidare mot Peppas hus – håll i er</a:t>
            </a:r>
            <a:r>
              <a:rPr lang="sv-SE" sz="2200" dirty="0" smtClean="0">
                <a:latin typeface="Comic Sans MS" panose="030F0702030302020204" pitchFamily="66" charset="0"/>
              </a:rPr>
              <a:t>!” – tåget startar </a:t>
            </a:r>
            <a:r>
              <a:rPr lang="sv-SE" sz="2200" dirty="0">
                <a:latin typeface="Comic Sans MS" panose="030F0702030302020204" pitchFamily="66" charset="0"/>
              </a:rPr>
              <a:t>och tuffar iväg mot nästa mål.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96735" y="2443975"/>
            <a:ext cx="70852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rgbClr val="00CC99"/>
                </a:solidFill>
                <a:latin typeface="Comic Sans MS" panose="030F0702030302020204" pitchFamily="66" charset="0"/>
              </a:rPr>
              <a:t>🚂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Herr Kanin: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”Tåget startar inte förrän vi har rätt mängd bränsle. Kan ni hjälpa oss att räkna?”</a:t>
            </a:r>
          </a:p>
          <a:p>
            <a:r>
              <a:rPr lang="sv-SE" sz="2200" dirty="0">
                <a:solidFill>
                  <a:srgbClr val="7030A0"/>
                </a:solidFill>
                <a:latin typeface="Comic Sans MS" panose="030F0702030302020204" pitchFamily="66" charset="0"/>
              </a:rPr>
              <a:t>🐰</a:t>
            </a:r>
            <a:r>
              <a:rPr lang="sv-SE" sz="2200" dirty="0">
                <a:latin typeface="Comic Sans MS" panose="030F0702030302020204" pitchFamily="66" charset="0"/>
              </a:rPr>
              <a:t> Rebecka Kanin: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”Ja, vi måste fylla tåget snabbt så vi hinner vidare till Peppas hus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Uppgifter att lösa: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Tåget behöver </a:t>
            </a:r>
            <a:r>
              <a:rPr lang="sv-SE" sz="2200" dirty="0" smtClean="0">
                <a:latin typeface="Comic Sans MS" panose="030F0702030302020204" pitchFamily="66" charset="0"/>
              </a:rPr>
              <a:t>40,8 </a:t>
            </a:r>
            <a:r>
              <a:rPr lang="sv-SE" sz="2200" dirty="0">
                <a:latin typeface="Comic Sans MS" panose="030F0702030302020204" pitchFamily="66" charset="0"/>
              </a:rPr>
              <a:t>liter bränsle. Varje flaska innehåller 6 </a:t>
            </a:r>
            <a:r>
              <a:rPr lang="sv-SE" sz="2200" dirty="0" smtClean="0">
                <a:latin typeface="Comic Sans MS" panose="030F0702030302020204" pitchFamily="66" charset="0"/>
              </a:rPr>
              <a:t>liter. Hur </a:t>
            </a:r>
            <a:r>
              <a:rPr lang="sv-SE" sz="2200" dirty="0">
                <a:latin typeface="Comic Sans MS" panose="030F0702030302020204" pitchFamily="66" charset="0"/>
              </a:rPr>
              <a:t>många flaskor behövs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Tåget kör 24,4 kilometer på 2 liter. Hur långt kan det köra på 6 liter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/>
          <a:stretch/>
        </p:blipFill>
        <p:spPr bwMode="auto">
          <a:xfrm>
            <a:off x="7281948" y="677941"/>
            <a:ext cx="471152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7527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Utmaning 3 – Peppas kök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kliver in i Peppas kök där Peppa, Mamma Gris och Lilla George bakar muffins. Men receptet är i kaos!</a:t>
            </a:r>
          </a:p>
          <a:p>
            <a:r>
              <a:rPr lang="sv-SE" sz="2200" dirty="0">
                <a:solidFill>
                  <a:srgbClr val="D58F97"/>
                </a:solidFill>
                <a:latin typeface="Comic Sans MS" panose="030F0702030302020204" pitchFamily="66" charset="0"/>
              </a:rPr>
              <a:t>🐷</a:t>
            </a:r>
            <a:r>
              <a:rPr lang="sv-SE" sz="2200" dirty="0">
                <a:latin typeface="Comic Sans MS" panose="030F0702030302020204" pitchFamily="66" charset="0"/>
              </a:rPr>
              <a:t> Mamma Gris: ”Åh nej! Mjöl, socker och smör har blandats ihop – hjälp oss räkna rätt så smeten blir perfekt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Uppgifter att lösa: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Receptet säger 2,5 dl mjöl. Peppa vill baka 4 gånger så mycket. Hur mycket behövs totalt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George spillde ut lite! De har bara 7,5 dl kvar och vill dela smeten i 3 lika delar. Hur mycket får varje?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96733" y="5596032"/>
            <a:ext cx="71018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Peppa: ”Perfekt</a:t>
            </a:r>
            <a:r>
              <a:rPr lang="sv-SE" sz="2200" dirty="0" smtClean="0">
                <a:latin typeface="Comic Sans MS" panose="030F0702030302020204" pitchFamily="66" charset="0"/>
              </a:rPr>
              <a:t>! Ni svarade rätt: 10dl och 2,5dl! </a:t>
            </a:r>
            <a:r>
              <a:rPr lang="sv-SE" sz="2200" dirty="0">
                <a:latin typeface="Comic Sans MS" panose="030F0702030302020204" pitchFamily="66" charset="0"/>
              </a:rPr>
              <a:t>Muffinsen smakar underbart – här får ni nästa ledtråd till Decimalkristallen!”</a:t>
            </a:r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/>
          <a:stretch/>
        </p:blipFill>
        <p:spPr bwMode="auto">
          <a:xfrm>
            <a:off x="7059584" y="352309"/>
            <a:ext cx="498486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41" y="3853456"/>
            <a:ext cx="2850572" cy="285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671294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🌸 Utmaning 4 – Mormor &amp; Morfars trädgård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Till </a:t>
            </a:r>
            <a:r>
              <a:rPr lang="sv-SE" sz="2200" dirty="0">
                <a:latin typeface="Comic Sans MS" panose="030F0702030302020204" pitchFamily="66" charset="0"/>
              </a:rPr>
              <a:t>slut kommer Linus och Mira till Mormor och Morfars trädgård. Där väntar George, Danny Hund och Peppa bland rader av blommor.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 mitten står Decimalkristallen, men den är inlåst i ett växthus med en kod!</a:t>
            </a:r>
          </a:p>
          <a:p>
            <a:r>
              <a:rPr lang="sv-SE" sz="2200" dirty="0">
                <a:solidFill>
                  <a:srgbClr val="E480CF"/>
                </a:solidFill>
                <a:latin typeface="Comic Sans MS" panose="030F0702030302020204" pitchFamily="66" charset="0"/>
              </a:rPr>
              <a:t>🌼</a:t>
            </a:r>
            <a:r>
              <a:rPr lang="sv-SE" sz="2200" dirty="0">
                <a:latin typeface="Comic Sans MS" panose="030F0702030302020204" pitchFamily="66" charset="0"/>
              </a:rPr>
              <a:t> Mormor Gris: ”För att öppna växthuset måste ni räkna rätt – varje blomma gömmer ett decimaltal!”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Uppgifter att lösa: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Varje blomma behöver 0,6 liter vatten. Hur mycket behövs till 5 blommor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Varje blomrad är 32,4 meter lång, och de delar upp den i </a:t>
            </a:r>
            <a:r>
              <a:rPr lang="sv-SE" sz="2200" dirty="0" smtClean="0">
                <a:latin typeface="Comic Sans MS" panose="030F0702030302020204" pitchFamily="66" charset="0"/>
              </a:rPr>
              <a:t>4 lika långa delar. </a:t>
            </a:r>
            <a:r>
              <a:rPr lang="sv-SE" sz="2200" dirty="0">
                <a:latin typeface="Comic Sans MS" panose="030F0702030302020204" pitchFamily="66" charset="0"/>
              </a:rPr>
              <a:t>Hur </a:t>
            </a:r>
            <a:r>
              <a:rPr lang="sv-SE" sz="2200" dirty="0" smtClean="0">
                <a:latin typeface="Comic Sans MS" panose="030F0702030302020204" pitchFamily="66" charset="0"/>
              </a:rPr>
              <a:t>långa är delarna?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3.	George vattnade 12,5 liter på 5 krukor. Hur mycket vatten fick </a:t>
            </a:r>
            <a:r>
              <a:rPr lang="sv-SE" sz="2200">
                <a:latin typeface="Comic Sans MS" panose="030F0702030302020204" pitchFamily="66" charset="0"/>
              </a:rPr>
              <a:t>varje </a:t>
            </a:r>
            <a:r>
              <a:rPr lang="sv-SE" sz="2200" smtClean="0">
                <a:latin typeface="Comic Sans MS" panose="030F0702030302020204" pitchFamily="66" charset="0"/>
              </a:rPr>
              <a:t>krukor</a:t>
            </a:r>
            <a:r>
              <a:rPr lang="sv-SE" sz="220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033651" y="4941289"/>
            <a:ext cx="50458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🌈 </a:t>
            </a:r>
            <a:r>
              <a:rPr lang="sv-SE" sz="2200" dirty="0">
                <a:latin typeface="Comic Sans MS" panose="030F0702030302020204" pitchFamily="66" charset="0"/>
              </a:rPr>
              <a:t>Peppa: ”Ni gjorde det! Portalen hem öppnas – snabbt, hoppa in innan den stängs</a:t>
            </a:r>
            <a:r>
              <a:rPr lang="sv-SE" sz="2200" dirty="0" smtClean="0">
                <a:latin typeface="Comic Sans MS" panose="030F0702030302020204" pitchFamily="66" charset="0"/>
              </a:rPr>
              <a:t>!” Då </a:t>
            </a:r>
            <a:r>
              <a:rPr lang="sv-SE" sz="2200" dirty="0">
                <a:latin typeface="Comic Sans MS" panose="030F0702030302020204" pitchFamily="66" charset="0"/>
              </a:rPr>
              <a:t>börjar växthuset lysa och dörren öppnas. Kristallen frigörs i ett glittrande ljus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83" y="424594"/>
            <a:ext cx="50990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0"/>
            <a:ext cx="67268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🏫 Tillbaka i </a:t>
            </a:r>
            <a:r>
              <a:rPr lang="sv-SE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klassrummet</a:t>
            </a:r>
            <a:endParaRPr lang="sv-SE" sz="4000" dirty="0">
              <a:latin typeface="Comic Sans MS" panose="030F0702030302020204" pitchFamily="66" charset="0"/>
            </a:endParaRPr>
          </a:p>
          <a:p>
            <a:endParaRPr lang="sv-SE" sz="3000" b="1" i="1" dirty="0" smtClean="0">
              <a:solidFill>
                <a:schemeClr val="accent1">
                  <a:lumMod val="75000"/>
                </a:schemeClr>
              </a:solidFill>
              <a:latin typeface="Chiller" panose="04020404031007020602" pitchFamily="82" charset="0"/>
            </a:endParaRPr>
          </a:p>
          <a:p>
            <a:r>
              <a:rPr lang="sv-SE" sz="30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ZAAP!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och Mira sitter åter i klassrummet. På tavlan står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”Multiplikation och division med decimaltal – klarat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🏫</a:t>
            </a:r>
            <a:r>
              <a:rPr lang="sv-SE" sz="2200" dirty="0">
                <a:latin typeface="Comic Sans MS" panose="030F0702030302020204" pitchFamily="66" charset="0"/>
              </a:rPr>
              <a:t>”Vilket äventyr!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Ni </a:t>
            </a:r>
            <a:r>
              <a:rPr lang="sv-SE" sz="2200" dirty="0">
                <a:latin typeface="Comic Sans MS" panose="030F0702030302020204" pitchFamily="66" charset="0"/>
              </a:rPr>
              <a:t>hjälpte Linus och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att räkna med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Peppa </a:t>
            </a:r>
            <a:r>
              <a:rPr lang="sv-SE" sz="2200" dirty="0">
                <a:latin typeface="Comic Sans MS" panose="030F0702030302020204" pitchFamily="66" charset="0"/>
              </a:rPr>
              <a:t>Pig – och nu är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ni </a:t>
            </a:r>
            <a:r>
              <a:rPr lang="sv-SE" sz="2200" dirty="0">
                <a:latin typeface="Comic Sans MS" panose="030F0702030302020204" pitchFamily="66" charset="0"/>
              </a:rPr>
              <a:t>riktiga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decimaltalshjältar</a:t>
            </a:r>
            <a:r>
              <a:rPr lang="sv-SE" sz="2200" dirty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89" y="442704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62" y="3124201"/>
            <a:ext cx="3511163" cy="35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10/2025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24923</TotalTime>
  <Words>830</Words>
  <Application>Microsoft Office PowerPoint</Application>
  <PresentationFormat>Bredbild</PresentationFormat>
  <Paragraphs>72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Chiller</vt:lpstr>
      <vt:lpstr>Comic Sans MS</vt:lpstr>
      <vt:lpstr>Office-tema</vt:lpstr>
      <vt:lpstr>🌀 Matteäventyret: Linus &amp; Mira i Peppa Pigs’ värld – Jakten på Decimalkristallen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541</cp:revision>
  <dcterms:created xsi:type="dcterms:W3CDTF">2024-08-25T10:58:17Z</dcterms:created>
  <dcterms:modified xsi:type="dcterms:W3CDTF">2025-10-08T16:19:45Z</dcterms:modified>
</cp:coreProperties>
</file>