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2" r:id="rId5"/>
    <p:sldId id="284" r:id="rId6"/>
    <p:sldId id="272" r:id="rId7"/>
    <p:sldId id="285" r:id="rId8"/>
    <p:sldId id="286" r:id="rId9"/>
    <p:sldId id="277" r:id="rId10"/>
    <p:sldId id="278" r:id="rId11"/>
    <p:sldId id="287" r:id="rId12"/>
    <p:sldId id="281" r:id="rId13"/>
    <p:sldId id="269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78" d="100"/>
          <a:sy n="78" d="100"/>
        </p:scale>
        <p:origin x="1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552369" y="125630"/>
            <a:ext cx="9013345" cy="2288366"/>
          </a:xfrm>
        </p:spPr>
        <p:txBody>
          <a:bodyPr>
            <a:noAutofit/>
          </a:bodyPr>
          <a:lstStyle/>
          <a:p>
            <a:r>
              <a:rPr lang="sv-SE" sz="50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Linus </a:t>
            </a:r>
            <a:r>
              <a:rPr lang="sv-SE" sz="50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och Mira i Super </a:t>
            </a:r>
            <a:r>
              <a:rPr lang="sv-SE" sz="50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Marios värld </a:t>
            </a:r>
            <a:r>
              <a:rPr lang="sv-SE" sz="50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– Mattemissionen i Svampriket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32421" y="3318595"/>
            <a:ext cx="367787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Platsvärde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Position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Decimaltal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Multiplikation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Faktor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Produkt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Kommatecken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2" descr="Nintendo - Jakks Super Mario - Grön Toad med stjärna - 10 cm figur - Wave  23, 406794 : Amazon.se: Leksak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20" y="4941489"/>
            <a:ext cx="1821567" cy="182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vensburger Pussel - Super Mario 1000 bit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91" y="2271545"/>
            <a:ext cx="6286229" cy="449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57942" y="132972"/>
            <a:ext cx="6458989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Uppdrag 4 – Bowser’s Slott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gick genom stora stendörrar in i slottet. Väggarna var täckta av eldfacklor och statyer av Bowser. I mitten av rummet stod en gigantisk låst port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En röst dånade: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“Endast de som bemästrar eldens tal kan passera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På marken stod </a:t>
            </a:r>
            <a:r>
              <a:rPr lang="sv-SE" sz="2200" b="1" dirty="0">
                <a:latin typeface="Comic Sans MS" panose="030F0702030302020204" pitchFamily="66" charset="0"/>
              </a:rPr>
              <a:t>tre</a:t>
            </a:r>
            <a:r>
              <a:rPr lang="sv-SE" sz="2200" dirty="0">
                <a:latin typeface="Comic Sans MS" panose="030F0702030302020204" pitchFamily="66" charset="0"/>
              </a:rPr>
              <a:t> burar med glödande klot.</a:t>
            </a:r>
          </a:p>
          <a:p>
            <a:r>
              <a:rPr lang="sv-SE" sz="2200" dirty="0">
                <a:solidFill>
                  <a:srgbClr val="CC3300"/>
                </a:solidFill>
                <a:latin typeface="Comic Sans MS" panose="030F0702030302020204" pitchFamily="66" charset="0"/>
              </a:rPr>
              <a:t>🔥</a:t>
            </a:r>
            <a:r>
              <a:rPr lang="sv-SE" sz="2200" dirty="0">
                <a:latin typeface="Comic Sans MS" panose="030F0702030302020204" pitchFamily="66" charset="0"/>
              </a:rPr>
              <a:t> Varje eldklot väger 2,5 kg.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I varje bur finns </a:t>
            </a:r>
            <a:r>
              <a:rPr lang="sv-SE" sz="2200" dirty="0" smtClean="0">
                <a:latin typeface="Comic Sans MS" panose="030F0702030302020204" pitchFamily="66" charset="0"/>
              </a:rPr>
              <a:t>4 </a:t>
            </a:r>
            <a:r>
              <a:rPr lang="sv-SE" sz="2200" dirty="0">
                <a:latin typeface="Comic Sans MS" panose="030F0702030302020204" pitchFamily="66" charset="0"/>
              </a:rPr>
              <a:t>klot.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Hur tungt är allt tillsammans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Mira tog fram sitt anteckningsblock.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“Vi multiplicerar 2,5 med </a:t>
            </a:r>
            <a:r>
              <a:rPr lang="sv-SE" sz="2200" dirty="0" smtClean="0">
                <a:latin typeface="Comic Sans MS" panose="030F0702030302020204" pitchFamily="66" charset="0"/>
              </a:rPr>
              <a:t>4… sedan”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3"/>
          <a:stretch/>
        </p:blipFill>
        <p:spPr bwMode="auto">
          <a:xfrm>
            <a:off x="6616931" y="1523321"/>
            <a:ext cx="4914900" cy="38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06928" y="696307"/>
            <a:ext cx="543459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Uppdrag 4 – Bowser’s Slott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 log.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“Det blir 30 </a:t>
            </a:r>
            <a:r>
              <a:rPr lang="sv-SE" sz="2200" dirty="0" smtClean="0">
                <a:latin typeface="Comic Sans MS" panose="030F0702030302020204" pitchFamily="66" charset="0"/>
              </a:rPr>
              <a:t>kg totalt!”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💫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Porten öppnades i ett sprakande ljus. Bowser brölade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“Ni är för smarta för mitt slott! Försvinn härifrån innan jag får mattehuvudvärk!”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Mario </a:t>
            </a:r>
            <a:r>
              <a:rPr lang="sv-SE" sz="2200" dirty="0">
                <a:latin typeface="Comic Sans MS" panose="030F0702030302020204" pitchFamily="66" charset="0"/>
              </a:rPr>
              <a:t>skrattade.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“Ni klarade det! Peach är fri!”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22" y="257175"/>
            <a:ext cx="4762500" cy="268605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72" y="3182710"/>
            <a:ext cx="60960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4685" y="108471"/>
            <a:ext cx="652802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🌟 Hem igen</a:t>
            </a:r>
          </a:p>
          <a:p>
            <a:endParaRPr lang="sv-SE" sz="1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Prinsessan </a:t>
            </a:r>
            <a:r>
              <a:rPr lang="sv-SE" sz="2200" dirty="0">
                <a:latin typeface="Comic Sans MS" panose="030F0702030302020204" pitchFamily="66" charset="0"/>
              </a:rPr>
              <a:t>Peach tackade dem med en bugning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“Ni använde kunskap som vapen. Det är sann styrka</a:t>
            </a:r>
            <a:r>
              <a:rPr lang="sv-SE" sz="2200" dirty="0" smtClean="0">
                <a:latin typeface="Comic Sans MS" panose="030F0702030302020204" pitchFamily="66" charset="0"/>
              </a:rPr>
              <a:t>.”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Mario viftade med hatten: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“Adios, hjältar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Ett virvlande ljus öppnade sig. Linus och Mira snurrade tillbaka till soffan där spelet stod på paus.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På skärmen blinkade: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✨ “Level complete! Multiplikationsmästare!”</a:t>
            </a:r>
          </a:p>
          <a:p>
            <a:endParaRPr lang="sv-SE" sz="2200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706" y="244585"/>
            <a:ext cx="4896533" cy="491558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44" y="4577632"/>
            <a:ext cx="3750778" cy="21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11/2025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0"/>
            <a:ext cx="121920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⭐️ </a:t>
            </a:r>
            <a:r>
              <a:rPr lang="sv-SE" sz="3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Inledning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Det </a:t>
            </a:r>
            <a:r>
              <a:rPr lang="sv-SE" sz="2800" dirty="0">
                <a:latin typeface="Comic Sans MS" panose="030F0702030302020204" pitchFamily="66" charset="0"/>
              </a:rPr>
              <a:t>var en helt vanlig fredag... tills tv:n blinkade till.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Linus och Mira satt i soffan och spelade Super Mario Odyssey när skärmen plötsligt fylldes av ett virvlande ljus</a:t>
            </a:r>
            <a:r>
              <a:rPr lang="sv-SE" sz="28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🎇</a:t>
            </a:r>
            <a:r>
              <a:rPr lang="sv-SE" sz="2800" dirty="0">
                <a:latin typeface="Comic Sans MS" panose="030F0702030302020204" pitchFamily="66" charset="0"/>
              </a:rPr>
              <a:t> ZAP</a:t>
            </a:r>
            <a:r>
              <a:rPr lang="sv-SE" sz="2800" dirty="0" smtClean="0">
                <a:latin typeface="Comic Sans MS" panose="030F0702030302020204" pitchFamily="66" charset="0"/>
              </a:rPr>
              <a:t>!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De sögs in i spelet och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landade </a:t>
            </a:r>
            <a:r>
              <a:rPr lang="sv-SE" sz="2800" dirty="0">
                <a:latin typeface="Comic Sans MS" panose="030F0702030302020204" pitchFamily="66" charset="0"/>
              </a:rPr>
              <a:t>mitt i Svampriket.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Himlen </a:t>
            </a:r>
            <a:r>
              <a:rPr lang="sv-SE" sz="2800" dirty="0">
                <a:latin typeface="Comic Sans MS" panose="030F0702030302020204" pitchFamily="66" charset="0"/>
              </a:rPr>
              <a:t>var blå, blocken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svävade</a:t>
            </a:r>
            <a:r>
              <a:rPr lang="sv-SE" sz="2800" dirty="0">
                <a:latin typeface="Comic Sans MS" panose="030F0702030302020204" pitchFamily="66" charset="0"/>
              </a:rPr>
              <a:t>, och gröna rör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sträckte </a:t>
            </a:r>
            <a:r>
              <a:rPr lang="sv-SE" sz="2800" dirty="0">
                <a:latin typeface="Comic Sans MS" panose="030F0702030302020204" pitchFamily="66" charset="0"/>
              </a:rPr>
              <a:t>sig högt över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marken.</a:t>
            </a:r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Ur ett rör hoppade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Mario </a:t>
            </a:r>
            <a:r>
              <a:rPr lang="sv-SE" sz="2800" dirty="0">
                <a:latin typeface="Comic Sans MS" panose="030F0702030302020204" pitchFamily="66" charset="0"/>
              </a:rPr>
              <a:t>och Luigi</a:t>
            </a:r>
            <a:r>
              <a:rPr lang="sv-SE" sz="2800" dirty="0" smtClean="0">
                <a:latin typeface="Comic Sans MS" panose="030F0702030302020204" pitchFamily="66" charset="0"/>
              </a:rPr>
              <a:t>!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3" y="1817233"/>
            <a:ext cx="7473043" cy="498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-2" y="7937"/>
            <a:ext cx="9307287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⭐️ </a:t>
            </a:r>
            <a:r>
              <a:rPr lang="sv-SE" sz="3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Inledning</a:t>
            </a:r>
          </a:p>
          <a:p>
            <a:endParaRPr lang="sv-SE" sz="3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🍄</a:t>
            </a:r>
            <a:r>
              <a:rPr lang="sv-SE" sz="2800" dirty="0" smtClean="0">
                <a:latin typeface="Comic Sans MS" panose="030F0702030302020204" pitchFamily="66" charset="0"/>
              </a:rPr>
              <a:t> </a:t>
            </a:r>
            <a:r>
              <a:rPr lang="sv-SE" sz="2800" dirty="0">
                <a:latin typeface="Comic Sans MS" panose="030F0702030302020204" pitchFamily="66" charset="0"/>
              </a:rPr>
              <a:t>– “Mamma mia! Ni kom precis i tid!” ropade Mario</a:t>
            </a:r>
            <a:r>
              <a:rPr lang="sv-SE" sz="28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– </a:t>
            </a:r>
            <a:r>
              <a:rPr lang="sv-SE" sz="2800" dirty="0">
                <a:latin typeface="Comic Sans MS" panose="030F0702030302020204" pitchFamily="66" charset="0"/>
              </a:rPr>
              <a:t>“Bowser har spridit magiska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i="1" dirty="0" smtClean="0">
                <a:latin typeface="Comic Sans MS" panose="030F0702030302020204" pitchFamily="66" charset="0"/>
              </a:rPr>
              <a:t>mattespärrar</a:t>
            </a:r>
            <a:r>
              <a:rPr lang="sv-SE" sz="2800" dirty="0" smtClean="0">
                <a:latin typeface="Comic Sans MS" panose="030F0702030302020204" pitchFamily="66" charset="0"/>
              </a:rPr>
              <a:t> </a:t>
            </a:r>
            <a:r>
              <a:rPr lang="sv-SE" sz="2800" dirty="0">
                <a:latin typeface="Comic Sans MS" panose="030F0702030302020204" pitchFamily="66" charset="0"/>
              </a:rPr>
              <a:t>över hela riket. För att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rädda </a:t>
            </a:r>
            <a:r>
              <a:rPr lang="sv-SE" sz="2800" dirty="0">
                <a:latin typeface="Comic Sans MS" panose="030F0702030302020204" pitchFamily="66" charset="0"/>
              </a:rPr>
              <a:t>Peach måste ni lösa dem!”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Luigi nickade allvarligt: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– “ Den som först svarar rätt får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en </a:t>
            </a:r>
            <a:r>
              <a:rPr lang="sv-SE" sz="2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Superstjärna</a:t>
            </a:r>
            <a:r>
              <a:rPr lang="sv-SE" sz="2800" dirty="0">
                <a:latin typeface="Comic Sans MS" panose="030F0702030302020204" pitchFamily="66" charset="0"/>
              </a:rPr>
              <a:t>. Få fyra stjärnor –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och </a:t>
            </a:r>
            <a:r>
              <a:rPr lang="sv-SE" sz="2800" dirty="0">
                <a:latin typeface="Comic Sans MS" panose="030F0702030302020204" pitchFamily="66" charset="0"/>
              </a:rPr>
              <a:t>portalen hem öppnas.”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Mira skrattade nervöst.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– “Vi är redo.”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Linus </a:t>
            </a:r>
            <a:r>
              <a:rPr lang="sv-SE" sz="2800" dirty="0" smtClean="0">
                <a:latin typeface="Comic Sans MS" panose="030F0702030302020204" pitchFamily="66" charset="0"/>
              </a:rPr>
              <a:t>sa ivrigt:</a:t>
            </a:r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– “Låt äventyret börja!”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Mario nå de stjärna 23985950 Vektorkonst på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47" y="1572986"/>
            <a:ext cx="4898117" cy="489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58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6858"/>
            <a:ext cx="117729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Uppdrag 1 – Myntgrottan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De </a:t>
            </a:r>
            <a:r>
              <a:rPr lang="sv-SE" sz="2800" dirty="0">
                <a:latin typeface="Comic Sans MS" panose="030F0702030302020204" pitchFamily="66" charset="0"/>
              </a:rPr>
              <a:t>gick genom ett rör som ledde djupt ner i marken. Luften var fuktig och fylld av ett svagt guldskimmer.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Plötsligt öppnade sig en grotta – väggarna glittrade av guldmynt!</a:t>
            </a:r>
          </a:p>
          <a:p>
            <a:r>
              <a:rPr lang="sv-SE" sz="2700" dirty="0">
                <a:latin typeface="Comic Sans MS" panose="030F0702030302020204" pitchFamily="66" charset="0"/>
              </a:rPr>
              <a:t>Toad stod och skakade på </a:t>
            </a:r>
            <a:endParaRPr lang="sv-SE" sz="2700" dirty="0" smtClean="0">
              <a:latin typeface="Comic Sans MS" panose="030F0702030302020204" pitchFamily="66" charset="0"/>
            </a:endParaRPr>
          </a:p>
          <a:p>
            <a:r>
              <a:rPr lang="sv-SE" sz="2700" dirty="0" smtClean="0">
                <a:latin typeface="Comic Sans MS" panose="030F0702030302020204" pitchFamily="66" charset="0"/>
              </a:rPr>
              <a:t>huvudet</a:t>
            </a:r>
            <a:r>
              <a:rPr lang="sv-SE" sz="2700" dirty="0">
                <a:latin typeface="Comic Sans MS" panose="030F0702030302020204" pitchFamily="66" charset="0"/>
              </a:rPr>
              <a:t>.</a:t>
            </a:r>
          </a:p>
          <a:p>
            <a:r>
              <a:rPr lang="sv-SE" sz="2700" dirty="0">
                <a:latin typeface="Comic Sans MS" panose="030F0702030302020204" pitchFamily="66" charset="0"/>
              </a:rPr>
              <a:t>– “Oh nej! Bowser tog mina </a:t>
            </a:r>
            <a:endParaRPr lang="sv-SE" sz="2700" dirty="0" smtClean="0">
              <a:latin typeface="Comic Sans MS" panose="030F0702030302020204" pitchFamily="66" charset="0"/>
            </a:endParaRPr>
          </a:p>
          <a:p>
            <a:r>
              <a:rPr lang="sv-SE" sz="2700" dirty="0" smtClean="0">
                <a:latin typeface="Comic Sans MS" panose="030F0702030302020204" pitchFamily="66" charset="0"/>
              </a:rPr>
              <a:t>säckar </a:t>
            </a:r>
            <a:r>
              <a:rPr lang="sv-SE" sz="2700" dirty="0">
                <a:latin typeface="Comic Sans MS" panose="030F0702030302020204" pitchFamily="66" charset="0"/>
              </a:rPr>
              <a:t>med mynt. Jag vet inte </a:t>
            </a:r>
            <a:endParaRPr lang="sv-SE" sz="2700" dirty="0" smtClean="0">
              <a:latin typeface="Comic Sans MS" panose="030F0702030302020204" pitchFamily="66" charset="0"/>
            </a:endParaRPr>
          </a:p>
          <a:p>
            <a:r>
              <a:rPr lang="sv-SE" sz="2700" dirty="0" smtClean="0">
                <a:latin typeface="Comic Sans MS" panose="030F0702030302020204" pitchFamily="66" charset="0"/>
              </a:rPr>
              <a:t>hur </a:t>
            </a:r>
            <a:r>
              <a:rPr lang="sv-SE" sz="2700" dirty="0">
                <a:latin typeface="Comic Sans MS" panose="030F0702030302020204" pitchFamily="66" charset="0"/>
              </a:rPr>
              <a:t>mycket jag har kvar!”</a:t>
            </a:r>
          </a:p>
          <a:p>
            <a:r>
              <a:rPr lang="sv-SE" sz="2700" dirty="0">
                <a:latin typeface="Comic Sans MS" panose="030F0702030302020204" pitchFamily="66" charset="0"/>
              </a:rPr>
              <a:t>På en sten bredvid stod en </a:t>
            </a:r>
            <a:endParaRPr lang="sv-SE" sz="2700" dirty="0" smtClean="0">
              <a:latin typeface="Comic Sans MS" panose="030F0702030302020204" pitchFamily="66" charset="0"/>
            </a:endParaRPr>
          </a:p>
          <a:p>
            <a:r>
              <a:rPr lang="sv-SE" sz="2700" dirty="0" smtClean="0">
                <a:latin typeface="Comic Sans MS" panose="030F0702030302020204" pitchFamily="66" charset="0"/>
              </a:rPr>
              <a:t>skylt</a:t>
            </a:r>
            <a:r>
              <a:rPr lang="sv-SE" sz="2700" dirty="0">
                <a:latin typeface="Comic Sans MS" panose="030F0702030302020204" pitchFamily="66" charset="0"/>
              </a:rPr>
              <a:t>:</a:t>
            </a:r>
          </a:p>
          <a:p>
            <a:r>
              <a:rPr lang="sv-SE" sz="2700" dirty="0">
                <a:latin typeface="Comic Sans MS" panose="030F0702030302020204" pitchFamily="66" charset="0"/>
              </a:rPr>
              <a:t>💰 Varje säck innehåller 3,6 </a:t>
            </a:r>
            <a:endParaRPr lang="sv-SE" sz="2700" dirty="0" smtClean="0">
              <a:latin typeface="Comic Sans MS" panose="030F0702030302020204" pitchFamily="66" charset="0"/>
            </a:endParaRPr>
          </a:p>
          <a:p>
            <a:r>
              <a:rPr lang="sv-SE" sz="2700" dirty="0" smtClean="0">
                <a:latin typeface="Comic Sans MS" panose="030F0702030302020204" pitchFamily="66" charset="0"/>
              </a:rPr>
              <a:t>mynt</a:t>
            </a:r>
            <a:r>
              <a:rPr lang="sv-SE" sz="2700" dirty="0">
                <a:latin typeface="Comic Sans MS" panose="030F0702030302020204" pitchFamily="66" charset="0"/>
              </a:rPr>
              <a:t>.</a:t>
            </a:r>
          </a:p>
          <a:p>
            <a:r>
              <a:rPr lang="sv-SE" sz="2700" dirty="0">
                <a:latin typeface="Comic Sans MS" panose="030F0702030302020204" pitchFamily="66" charset="0"/>
              </a:rPr>
              <a:t>Det finns 5 säckar i grottan.</a:t>
            </a:r>
          </a:p>
          <a:p>
            <a:r>
              <a:rPr lang="sv-SE" sz="2700" dirty="0">
                <a:latin typeface="Comic Sans MS" panose="030F0702030302020204" pitchFamily="66" charset="0"/>
              </a:rPr>
              <a:t>Hur många mynt har Toad totalt?</a:t>
            </a:r>
          </a:p>
          <a:p>
            <a:r>
              <a:rPr lang="sv-SE" sz="2700" dirty="0">
                <a:latin typeface="Comic Sans MS" panose="030F0702030302020204" pitchFamily="66" charset="0"/>
              </a:rPr>
              <a:t>Mira tog fram en sten och ritade i dammet. Linus höll upp fem fingrar.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r="14882" b="14451"/>
          <a:stretch/>
        </p:blipFill>
        <p:spPr>
          <a:xfrm>
            <a:off x="5650588" y="1902278"/>
            <a:ext cx="6356462" cy="44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6858"/>
            <a:ext cx="4874079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Uppdrag 1 – </a:t>
            </a:r>
            <a:r>
              <a:rPr lang="sv-SE" sz="3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Myntgrottan</a:t>
            </a:r>
          </a:p>
          <a:p>
            <a:endParaRPr lang="sv-SE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700" dirty="0">
                <a:latin typeface="Comic Sans MS" panose="030F0702030302020204" pitchFamily="66" charset="0"/>
              </a:rPr>
              <a:t>Efter en stund ropade Mira:</a:t>
            </a:r>
          </a:p>
          <a:p>
            <a:r>
              <a:rPr lang="sv-SE" sz="2700" dirty="0">
                <a:latin typeface="Comic Sans MS" panose="030F0702030302020204" pitchFamily="66" charset="0"/>
              </a:rPr>
              <a:t>– “Det blir 18,0 mynt!”</a:t>
            </a:r>
          </a:p>
          <a:p>
            <a:endParaRPr lang="sv-SE" sz="2700" dirty="0" smtClean="0">
              <a:latin typeface="Comic Sans MS" panose="030F0702030302020204" pitchFamily="66" charset="0"/>
            </a:endParaRPr>
          </a:p>
          <a:p>
            <a:r>
              <a:rPr lang="sv-SE" sz="2700" dirty="0" smtClean="0">
                <a:latin typeface="Comic Sans MS" panose="030F0702030302020204" pitchFamily="66" charset="0"/>
              </a:rPr>
              <a:t>Toad </a:t>
            </a:r>
            <a:r>
              <a:rPr lang="sv-SE" sz="2700" dirty="0">
                <a:latin typeface="Comic Sans MS" panose="030F0702030302020204" pitchFamily="66" charset="0"/>
              </a:rPr>
              <a:t>hoppade jämfota av glädje.</a:t>
            </a:r>
          </a:p>
          <a:p>
            <a:endParaRPr lang="sv-SE" sz="2700" dirty="0" smtClean="0">
              <a:latin typeface="Comic Sans MS" panose="030F0702030302020204" pitchFamily="66" charset="0"/>
            </a:endParaRPr>
          </a:p>
          <a:p>
            <a:r>
              <a:rPr lang="sv-SE" sz="27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💫</a:t>
            </a:r>
            <a:r>
              <a:rPr lang="sv-SE" sz="2700" dirty="0" smtClean="0">
                <a:latin typeface="Comic Sans MS" panose="030F0702030302020204" pitchFamily="66" charset="0"/>
              </a:rPr>
              <a:t> </a:t>
            </a:r>
            <a:r>
              <a:rPr lang="sv-SE" sz="2700" dirty="0">
                <a:latin typeface="Comic Sans MS" panose="030F0702030302020204" pitchFamily="66" charset="0"/>
              </a:rPr>
              <a:t>“Ni räddade mina pengar! Ta denna Superstjärna som tack</a:t>
            </a:r>
            <a:r>
              <a:rPr lang="sv-SE" sz="27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700" dirty="0">
              <a:latin typeface="Comic Sans MS" panose="030F0702030302020204" pitchFamily="66" charset="0"/>
            </a:endParaRPr>
          </a:p>
          <a:p>
            <a:r>
              <a:rPr lang="sv-SE" sz="2700" dirty="0">
                <a:latin typeface="Comic Sans MS" panose="030F0702030302020204" pitchFamily="66" charset="0"/>
              </a:rPr>
              <a:t>Grottan fylldes med ljus och en gyllene port öppnades mot nästa bana.</a:t>
            </a:r>
          </a:p>
        </p:txBody>
      </p:sp>
      <p:pic>
        <p:nvPicPr>
          <p:cNvPr id="4098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410256"/>
            <a:ext cx="62293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29" y="2486706"/>
            <a:ext cx="2057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9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1076" y="117693"/>
            <a:ext cx="654488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Uppdrag 2 – Svampstigen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kom ut på en </a:t>
            </a:r>
            <a:r>
              <a:rPr lang="sv-SE" sz="2200" i="1" dirty="0">
                <a:latin typeface="Comic Sans MS" panose="030F0702030302020204" pitchFamily="66" charset="0"/>
              </a:rPr>
              <a:t>slingrande stig</a:t>
            </a:r>
            <a:r>
              <a:rPr lang="sv-SE" sz="2200" dirty="0">
                <a:latin typeface="Comic Sans MS" panose="030F0702030302020204" pitchFamily="66" charset="0"/>
              </a:rPr>
              <a:t>. Luften doftade jord och magisk svamp. På kullarna växte jättesvampar i olika färger, och små Toads samlade dem i korgar.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En blå Toad kom springande.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“Jag måste leverera svamparna till Peach! Men jag vet inte hur mycket hela korgen väger...”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Han höll upp en lapp:</a:t>
            </a:r>
          </a:p>
          <a:p>
            <a:r>
              <a:rPr lang="sv-SE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🍄</a:t>
            </a:r>
            <a:r>
              <a:rPr lang="sv-SE" sz="2200" dirty="0">
                <a:latin typeface="Comic Sans MS" panose="030F0702030302020204" pitchFamily="66" charset="0"/>
              </a:rPr>
              <a:t> En svamp väger 0,7 kg.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I korgen finns 8 svampar.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Hur tung är hela korgen?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Mira </a:t>
            </a:r>
            <a:r>
              <a:rPr lang="sv-SE" sz="2200" dirty="0">
                <a:latin typeface="Comic Sans MS" panose="030F0702030302020204" pitchFamily="66" charset="0"/>
              </a:rPr>
              <a:t>plockade upp en svamp och höll den i handen.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“Den här är inte tung alls, men åtta stycken tillsammans…”</a:t>
            </a:r>
          </a:p>
        </p:txBody>
      </p:sp>
      <p:pic>
        <p:nvPicPr>
          <p:cNvPr id="5122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0"/>
          <a:stretch/>
        </p:blipFill>
        <p:spPr bwMode="auto">
          <a:xfrm>
            <a:off x="6685964" y="605063"/>
            <a:ext cx="5060339" cy="59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1076" y="117693"/>
            <a:ext cx="718228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Uppdrag 2 – Svampstigen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 räknade tyst: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“Det blir 5,6 kg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Toaden log brett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“Perfetto! Nu kan jag balansera korgen rätt. Här – ta en superstjärna till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Luigi blinkade.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“Ni börjar bli riktiga mattehjältar.”</a:t>
            </a:r>
          </a:p>
        </p:txBody>
      </p:sp>
      <p:pic>
        <p:nvPicPr>
          <p:cNvPr id="6146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99" y="351064"/>
            <a:ext cx="4224336" cy="63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20" y="4346122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8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7466" y="132972"/>
            <a:ext cx="611546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rgbClr val="CC3300"/>
                </a:solidFill>
                <a:latin typeface="Comic Sans MS" panose="030F0702030302020204" pitchFamily="66" charset="0"/>
              </a:rPr>
              <a:t>Uppdrag 3 – Lavabron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Värmen </a:t>
            </a:r>
            <a:r>
              <a:rPr lang="sv-SE" sz="2200" dirty="0">
                <a:latin typeface="Comic Sans MS" panose="030F0702030302020204" pitchFamily="66" charset="0"/>
              </a:rPr>
              <a:t>slog emot dem redan innan de såg bron. Lavan glödde orange, och stora stenblock reste sig ur eldhavet. En </a:t>
            </a:r>
            <a:r>
              <a:rPr lang="sv-SE" sz="2200" dirty="0" smtClean="0">
                <a:latin typeface="Comic Sans MS" panose="030F0702030302020204" pitchFamily="66" charset="0"/>
              </a:rPr>
              <a:t>transformerad Koopa </a:t>
            </a:r>
            <a:r>
              <a:rPr lang="sv-SE" sz="2200" dirty="0">
                <a:latin typeface="Comic Sans MS" panose="030F0702030302020204" pitchFamily="66" charset="0"/>
              </a:rPr>
              <a:t>höll vakt vid bron och skrattade elakt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“Ingen passerar utan energi!” väste han.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Bredvid </a:t>
            </a:r>
            <a:r>
              <a:rPr lang="sv-SE" sz="2200" dirty="0">
                <a:latin typeface="Comic Sans MS" panose="030F0702030302020204" pitchFamily="66" charset="0"/>
              </a:rPr>
              <a:t>honom blinkade en skylt i rött:</a:t>
            </a:r>
          </a:p>
          <a:p>
            <a:r>
              <a:rPr lang="sv-SE" sz="2200" dirty="0">
                <a:solidFill>
                  <a:srgbClr val="C00000"/>
                </a:solidFill>
                <a:latin typeface="Comic Sans MS" panose="030F0702030302020204" pitchFamily="66" charset="0"/>
              </a:rPr>
              <a:t>🔥 </a:t>
            </a:r>
            <a:r>
              <a:rPr lang="sv-SE" sz="2200" dirty="0">
                <a:latin typeface="Comic Sans MS" panose="030F0702030302020204" pitchFamily="66" charset="0"/>
              </a:rPr>
              <a:t>Varje kraftsten ger 1,2 energi.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Ni behöver 6 kraftstenar för att aktivera bron.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Hur mycket energi får ni totalt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Luigi tog upp en sten som glödde svagt.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“Det känns som att vi måste multiplicera energin.”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33" y="1434192"/>
            <a:ext cx="5498325" cy="423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5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7466" y="132972"/>
            <a:ext cx="66988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rgbClr val="CC3300"/>
                </a:solidFill>
                <a:latin typeface="Comic Sans MS" panose="030F0702030302020204" pitchFamily="66" charset="0"/>
              </a:rPr>
              <a:t>Uppdrag 3 – Lavabron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 nickade.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“1,2 gånger 6 blir 7,2!”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Bron började glöda. Koopan såg förskräckt ut, gick tillbaka till sin ursprungliga form och sprang därifrån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💥 Bron reste sig sakta över lavan.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När de gick över gjorde Mario en segerpose.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“Ni klarade ännu en bana! Tre stjärnor – en kvar till Peach!”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08" y="691243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14" y="4447494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23686</TotalTime>
  <Words>891</Words>
  <Application>Microsoft Office PowerPoint</Application>
  <PresentationFormat>Bredbild</PresentationFormat>
  <Paragraphs>142</Paragraphs>
  <Slides>13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Office-tema</vt:lpstr>
      <vt:lpstr>Linus och Mira i Super Marios värld – Mattemissionen i Svampriket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592</cp:revision>
  <dcterms:created xsi:type="dcterms:W3CDTF">2024-08-25T10:58:17Z</dcterms:created>
  <dcterms:modified xsi:type="dcterms:W3CDTF">2025-11-13T17:20:45Z</dcterms:modified>
</cp:coreProperties>
</file>