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72" r:id="rId5"/>
    <p:sldId id="277" r:id="rId6"/>
    <p:sldId id="278" r:id="rId7"/>
    <p:sldId id="281" r:id="rId8"/>
    <p:sldId id="269" r:id="rId9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F97"/>
    <a:srgbClr val="E480CF"/>
    <a:srgbClr val="7A0820"/>
    <a:srgbClr val="BA88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796" autoAdjust="0"/>
  </p:normalViewPr>
  <p:slideViewPr>
    <p:cSldViewPr snapToGrid="0">
      <p:cViewPr varScale="1">
        <p:scale>
          <a:sx n="80" d="100"/>
          <a:sy n="80" d="100"/>
        </p:scale>
        <p:origin x="1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 smtClean="0"/>
              <a:t>Klicka om du vill redigera mall för underrubrikformat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83389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17044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73775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08414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8049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0030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8157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7464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8249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2803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 smtClean="0"/>
              <a:t>Redigera format för bakgrundstext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44902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Redigera format för bakgrundstext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2FC340-0FE6-4DB7-A01C-827D6DDB13C4}" type="datetimeFigureOut">
              <a:rPr lang="sv-SE" smtClean="0"/>
              <a:t>2025-10-02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58D5B7-C6FF-4D96-96EF-B15ED8C31E9A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711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2882015" y="923994"/>
            <a:ext cx="4985190" cy="2060617"/>
          </a:xfrm>
        </p:spPr>
        <p:txBody>
          <a:bodyPr>
            <a:noAutofit/>
          </a:bodyPr>
          <a:lstStyle/>
          <a:p>
            <a:r>
              <a:rPr lang="sv-SE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Äventyret i Baby Boss-världen</a:t>
            </a:r>
          </a:p>
        </p:txBody>
      </p:sp>
      <p:sp>
        <p:nvSpPr>
          <p:cNvPr id="4" name="textruta 3"/>
          <p:cNvSpPr txBox="1"/>
          <p:nvPr/>
        </p:nvSpPr>
        <p:spPr>
          <a:xfrm>
            <a:off x="361393" y="3423644"/>
            <a:ext cx="219097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Decimalform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Platsvärde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Position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Addition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Subtraktion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Term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Summa</a:t>
            </a:r>
          </a:p>
          <a:p>
            <a:r>
              <a:rPr lang="sv-SE" sz="2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Differens</a:t>
            </a:r>
          </a:p>
          <a:p>
            <a:endParaRPr lang="sv-SE" sz="2000" b="1" dirty="0">
              <a:solidFill>
                <a:srgbClr val="7A082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Genererade bil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1" y="125630"/>
            <a:ext cx="2419948" cy="2419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ktangel 6"/>
          <p:cNvSpPr/>
          <p:nvPr/>
        </p:nvSpPr>
        <p:spPr>
          <a:xfrm>
            <a:off x="-151296" y="2522946"/>
            <a:ext cx="298738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v-SE" sz="2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Med Linus och Mira</a:t>
            </a:r>
            <a:endParaRPr lang="sv-SE" sz="2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1030" name="Picture 6" descr="Babybossen: Ingen liten affär – Hyr eller köp och streama hos SF Any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134" y="566144"/>
            <a:ext cx="39528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751" y="3815151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51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0" y="7937"/>
            <a:ext cx="7890500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Den mystiska portalen</a:t>
            </a:r>
          </a:p>
          <a:p>
            <a:endParaRPr lang="sv-SE" sz="3000" dirty="0" smtClean="0">
              <a:latin typeface="Comic Sans MS" panose="030F0702030302020204" pitchFamily="66" charset="0"/>
            </a:endParaRPr>
          </a:p>
          <a:p>
            <a:r>
              <a:rPr lang="sv-SE" sz="2800" dirty="0">
                <a:latin typeface="Comic Sans MS" panose="030F0702030302020204" pitchFamily="66" charset="0"/>
              </a:rPr>
              <a:t>En kväll när Mira och Linus satt hemma och spelade, blinkade plötsligt datorskärmen till.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Ett sugande virvelhål öppnade sig – och innan de hann blinka drogs de in i spelet Baby Boss World!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De landade mitt i ett kontor fullt av små bebisar i kostym, som bläddrade i mappar och pratade i telefoner.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Plötsligt gled Baby Boss själv in på en snurrstol och pekade på dem:</a:t>
            </a:r>
          </a:p>
          <a:p>
            <a:r>
              <a:rPr lang="sv-SE" sz="2800" dirty="0">
                <a:latin typeface="Comic Sans MS" panose="030F0702030302020204" pitchFamily="66" charset="0"/>
              </a:rPr>
              <a:t>– Välkomna, agenter! Om ni vill ta er hem igen måste ni klara mina matteutmaningar. Bara de smartaste klarar detta… 👶💼</a:t>
            </a:r>
          </a:p>
          <a:p>
            <a:endParaRPr lang="sv-SE" sz="3000" dirty="0">
              <a:latin typeface="Comic Sans MS" panose="030F0702030302020204" pitchFamily="66" charset="0"/>
            </a:endParaRPr>
          </a:p>
        </p:txBody>
      </p:sp>
      <p:pic>
        <p:nvPicPr>
          <p:cNvPr id="2050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383" y="731519"/>
            <a:ext cx="4053360" cy="2702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Baby-bossen: Ingen liten comeback | Netflix officiella webbplat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4"/>
          <a:stretch/>
        </p:blipFill>
        <p:spPr bwMode="auto">
          <a:xfrm>
            <a:off x="7730835" y="3689058"/>
            <a:ext cx="4306907" cy="263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7223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https://www.mitti.se/image-3.291781.188943.20240726080714.9a87a862af?size=51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2" name="Rektangel 1"/>
          <p:cNvSpPr/>
          <p:nvPr/>
        </p:nvSpPr>
        <p:spPr>
          <a:xfrm>
            <a:off x="217336" y="73624"/>
            <a:ext cx="631068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0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🏢 Utmaning 1: Glassfabriken</a:t>
            </a:r>
          </a:p>
          <a:p>
            <a:endParaRPr lang="sv-SE" sz="3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3600" b="1" i="1" dirty="0" smtClean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POFF</a:t>
            </a:r>
            <a:r>
              <a:rPr lang="sv-SE" sz="3600" b="1" i="1" dirty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! </a:t>
            </a:r>
            <a:r>
              <a:rPr lang="sv-SE" sz="2200" dirty="0" smtClean="0">
                <a:latin typeface="Comic Sans MS" panose="030F0702030302020204" pitchFamily="66" charset="0"/>
              </a:rPr>
              <a:t>De </a:t>
            </a:r>
            <a:r>
              <a:rPr lang="sv-SE" sz="2200" dirty="0">
                <a:latin typeface="Comic Sans MS" panose="030F0702030302020204" pitchFamily="66" charset="0"/>
              </a:rPr>
              <a:t>gick genom en dörr in i en fabrik där glassmaskiner sprutade smaker åt alla håll.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På en stor skylt stod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“Räkna ihop: 2,5 + 1,35</a:t>
            </a:r>
            <a:r>
              <a:rPr lang="sv-SE" sz="2200" dirty="0" smtClean="0">
                <a:latin typeface="Comic Sans MS" panose="030F0702030302020204" pitchFamily="66" charset="0"/>
              </a:rPr>
              <a:t>”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Hjälp vänner! Hur gör vi?!</a:t>
            </a:r>
          </a:p>
          <a:p>
            <a:endParaRPr lang="sv-SE" sz="2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457200" indent="-457200">
              <a:buFontTx/>
              <a:buAutoNum type="alphaLcParenR"/>
            </a:pPr>
            <a:r>
              <a:rPr lang="sv-SE" sz="2200" dirty="0">
                <a:latin typeface="Comic Sans MS" panose="030F0702030302020204" pitchFamily="66" charset="0"/>
              </a:rPr>
              <a:t>Vi lägger en nolla före den sista siffran i talet 2,5.</a:t>
            </a:r>
          </a:p>
          <a:p>
            <a:pPr marL="457200" indent="-457200">
              <a:buFontTx/>
              <a:buAutoNum type="alphaLcParenR"/>
            </a:pPr>
            <a:r>
              <a:rPr lang="sv-SE" sz="2200" dirty="0">
                <a:latin typeface="Comic Sans MS" panose="030F0702030302020204" pitchFamily="66" charset="0"/>
              </a:rPr>
              <a:t>Vi lägger en nolla efter den sista siffran i talet 2,5.</a:t>
            </a:r>
          </a:p>
          <a:p>
            <a:pPr marL="457200" indent="-457200">
              <a:buAutoNum type="alphaLcParenR"/>
            </a:pPr>
            <a:r>
              <a:rPr lang="sv-SE" sz="2200" dirty="0">
                <a:latin typeface="Comic Sans MS" panose="030F0702030302020204" pitchFamily="66" charset="0"/>
              </a:rPr>
              <a:t>Vi lägger en nolla framför siffran 2 i talet 2,5.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AutoShape 5" descr="Garden Bunny | Roblox Item - Rolimon'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sp>
        <p:nvSpPr>
          <p:cNvPr id="4" name="textruta 3"/>
          <p:cNvSpPr txBox="1"/>
          <p:nvPr/>
        </p:nvSpPr>
        <p:spPr>
          <a:xfrm>
            <a:off x="6528021" y="5331351"/>
            <a:ext cx="56811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– Jag </a:t>
            </a:r>
            <a:r>
              <a:rPr lang="sv-SE" sz="2200" dirty="0" smtClean="0">
                <a:latin typeface="Comic Sans MS" panose="030F0702030302020204" pitchFamily="66" charset="0"/>
              </a:rPr>
              <a:t>vet nu! </a:t>
            </a:r>
            <a:r>
              <a:rPr lang="sv-SE" sz="2200" dirty="0">
                <a:latin typeface="Comic Sans MS" panose="030F0702030302020204" pitchFamily="66" charset="0"/>
              </a:rPr>
              <a:t>sa Mira. Om vi lägger ihop får vi 3,85</a:t>
            </a:r>
            <a:r>
              <a:rPr lang="sv-SE" sz="2200" dirty="0" smtClean="0">
                <a:latin typeface="Comic Sans MS" panose="030F0702030302020204" pitchFamily="66" charset="0"/>
              </a:rPr>
              <a:t>! Tack för hjälpen!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Maskinen plingade till och en dörr öppnades vidare in i fabriken.</a:t>
            </a:r>
          </a:p>
          <a:p>
            <a:endParaRPr lang="sv-SE" sz="2200" dirty="0"/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2030" y="208670"/>
            <a:ext cx="3325090" cy="4987636"/>
          </a:xfrm>
          <a:prstGeom prst="rect">
            <a:avLst/>
          </a:prstGeom>
        </p:spPr>
      </p:pic>
      <p:pic>
        <p:nvPicPr>
          <p:cNvPr id="9" name="Bildobjekt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09" y="2364808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5" y="132972"/>
            <a:ext cx="65448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Utmaning 2: Hissarna i Skyskrapan</a:t>
            </a:r>
          </a:p>
          <a:p>
            <a:endParaRPr lang="sv-SE" sz="26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🏙 De </a:t>
            </a:r>
            <a:r>
              <a:rPr lang="sv-SE" sz="2200" dirty="0">
                <a:latin typeface="Comic Sans MS" panose="030F0702030302020204" pitchFamily="66" charset="0"/>
              </a:rPr>
              <a:t>klev in i en skyskrapa med hissar som bara fungerade med rätt svar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På väggen blinkade en fråga</a:t>
            </a:r>
            <a:r>
              <a:rPr lang="sv-SE" sz="2200" dirty="0" smtClean="0">
                <a:latin typeface="Comic Sans MS" panose="030F0702030302020204" pitchFamily="66" charset="0"/>
              </a:rPr>
              <a:t>: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“Vilken är skillnaden mellan 7,05 och 3,8</a:t>
            </a:r>
            <a:r>
              <a:rPr lang="sv-SE" sz="2200" dirty="0" smtClean="0">
                <a:latin typeface="Comic Sans MS" panose="030F0702030302020204" pitchFamily="66" charset="0"/>
              </a:rPr>
              <a:t>?”</a:t>
            </a:r>
          </a:p>
        </p:txBody>
      </p:sp>
      <p:sp>
        <p:nvSpPr>
          <p:cNvPr id="3" name="Rektangel 2"/>
          <p:cNvSpPr/>
          <p:nvPr/>
        </p:nvSpPr>
        <p:spPr>
          <a:xfrm>
            <a:off x="5602779" y="5301165"/>
            <a:ext cx="658922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Linus tänkte snabbt: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– Vi lägger en nolla till efter 8 så blir det </a:t>
            </a:r>
            <a:r>
              <a:rPr lang="sv-SE" sz="2200" dirty="0">
                <a:latin typeface="Comic Sans MS" panose="030F0702030302020204" pitchFamily="66" charset="0"/>
              </a:rPr>
              <a:t>7,05 – </a:t>
            </a:r>
            <a:r>
              <a:rPr lang="sv-SE" sz="2200" dirty="0" smtClean="0">
                <a:latin typeface="Comic Sans MS" panose="030F0702030302020204" pitchFamily="66" charset="0"/>
              </a:rPr>
              <a:t>3,80 </a:t>
            </a:r>
            <a:r>
              <a:rPr lang="sv-SE" sz="2200" dirty="0">
                <a:latin typeface="Comic Sans MS" panose="030F0702030302020204" pitchFamily="66" charset="0"/>
              </a:rPr>
              <a:t>= 3,25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Hissen dörrar gled upp med ett “ding!”.</a:t>
            </a:r>
          </a:p>
        </p:txBody>
      </p:sp>
      <p:sp>
        <p:nvSpPr>
          <p:cNvPr id="6" name="textruta 5"/>
          <p:cNvSpPr txBox="1"/>
          <p:nvPr/>
        </p:nvSpPr>
        <p:spPr>
          <a:xfrm>
            <a:off x="196735" y="2718295"/>
            <a:ext cx="807945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v-SE" sz="2200" dirty="0" smtClean="0">
                <a:latin typeface="Comic Sans MS" panose="030F0702030302020204" pitchFamily="66" charset="0"/>
              </a:rPr>
              <a:t>Ett av dem här måste vara rätt, eller hur?! – tänkte Mira.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sv-SE" sz="2200" dirty="0">
                <a:latin typeface="Comic Sans MS" panose="030F0702030302020204" pitchFamily="66" charset="0"/>
              </a:rPr>
              <a:t> </a:t>
            </a:r>
            <a:r>
              <a:rPr lang="sv-SE" sz="2200" dirty="0" smtClean="0">
                <a:latin typeface="Comic Sans MS" panose="030F0702030302020204" pitchFamily="66" charset="0"/>
              </a:rPr>
              <a:t>Vi tar bort nollan från 7,05 först.</a:t>
            </a:r>
            <a:endParaRPr lang="sv-SE" sz="22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sv-SE" sz="2200" dirty="0">
                <a:latin typeface="Comic Sans MS" panose="030F0702030302020204" pitchFamily="66" charset="0"/>
              </a:rPr>
              <a:t> </a:t>
            </a:r>
            <a:r>
              <a:rPr lang="sv-SE" sz="2200" dirty="0" smtClean="0">
                <a:latin typeface="Comic Sans MS" panose="030F0702030302020204" pitchFamily="66" charset="0"/>
              </a:rPr>
              <a:t>Vi byter siffran 3 med 0.</a:t>
            </a:r>
            <a:endParaRPr lang="sv-SE" sz="2200" dirty="0">
              <a:latin typeface="Comic Sans MS" panose="030F0702030302020204" pitchFamily="66" charset="0"/>
            </a:endParaRPr>
          </a:p>
          <a:p>
            <a:pPr marL="342900" indent="-342900">
              <a:buFont typeface="+mj-lt"/>
              <a:buAutoNum type="alphaUcPeriod"/>
            </a:pPr>
            <a:r>
              <a:rPr lang="sv-SE" sz="2200" dirty="0" smtClean="0">
                <a:latin typeface="Comic Sans MS" panose="030F0702030302020204" pitchFamily="66" charset="0"/>
              </a:rPr>
              <a:t> Vi dansar och formar en nolla med händerna.</a:t>
            </a:r>
            <a:endParaRPr lang="sv-SE" sz="2200" dirty="0">
              <a:latin typeface="Comic Sans MS" panose="030F0702030302020204" pitchFamily="66" charset="0"/>
            </a:endParaRPr>
          </a:p>
          <a:p>
            <a:endParaRPr lang="sv-SE" dirty="0"/>
          </a:p>
        </p:txBody>
      </p:sp>
      <p:pic>
        <p:nvPicPr>
          <p:cNvPr id="3074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0593" y="202115"/>
            <a:ext cx="34036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ildobjekt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880" y="4651875"/>
            <a:ext cx="3744069" cy="2105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80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4" y="132972"/>
            <a:ext cx="710184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sv-SE" sz="2600" b="1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🍼 </a:t>
            </a:r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Utmaning 3: Babybossens mötesrum</a:t>
            </a:r>
          </a:p>
          <a:p>
            <a:endParaRPr lang="sv-SE" sz="2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I </a:t>
            </a:r>
            <a:r>
              <a:rPr lang="sv-SE" sz="2200" dirty="0">
                <a:latin typeface="Comic Sans MS" panose="030F0702030302020204" pitchFamily="66" charset="0"/>
              </a:rPr>
              <a:t>ett stort konferensrum satt massor av bebisar runt ett bord. På väggen blinkade </a:t>
            </a:r>
            <a:r>
              <a:rPr lang="sv-SE" sz="2200" dirty="0" smtClean="0">
                <a:latin typeface="Comic Sans MS" panose="030F0702030302020204" pitchFamily="66" charset="0"/>
              </a:rPr>
              <a:t>en </a:t>
            </a:r>
            <a:r>
              <a:rPr lang="sv-SE" sz="2200" dirty="0">
                <a:latin typeface="Comic Sans MS" panose="030F0702030302020204" pitchFamily="66" charset="0"/>
              </a:rPr>
              <a:t>fråga: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r>
              <a:rPr lang="sv-SE" sz="2200" dirty="0" smtClean="0">
                <a:latin typeface="Comic Sans MS" panose="030F0702030302020204" pitchFamily="66" charset="0"/>
              </a:rPr>
              <a:t>                 “</a:t>
            </a:r>
            <a:r>
              <a:rPr lang="sv-SE" sz="2200" dirty="0">
                <a:latin typeface="Comic Sans MS" panose="030F0702030302020204" pitchFamily="66" charset="0"/>
              </a:rPr>
              <a:t>4,7 + 2,36 – 1,5 = </a:t>
            </a:r>
            <a:r>
              <a:rPr lang="sv-SE" sz="2200" dirty="0" smtClean="0">
                <a:latin typeface="Comic Sans MS" panose="030F0702030302020204" pitchFamily="66" charset="0"/>
              </a:rPr>
              <a:t>?”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sv-SE" sz="2200" dirty="0" smtClean="0">
                <a:latin typeface="Comic Sans MS" panose="030F0702030302020204" pitchFamily="66" charset="0"/>
              </a:rPr>
              <a:t>Vi kastar alla siffror i luften och medan de faller ner, väljer vi några av dem som ett svar, eller??</a:t>
            </a:r>
          </a:p>
          <a:p>
            <a:pPr marL="342900" indent="-342900">
              <a:buFontTx/>
              <a:buChar char="-"/>
            </a:pPr>
            <a:r>
              <a:rPr lang="sv-SE" sz="2200" dirty="0">
                <a:latin typeface="Comic Sans MS" panose="030F0702030302020204" pitchFamily="66" charset="0"/>
              </a:rPr>
              <a:t>Eller så fixar vi en flaska mjölk till oss först, och svaret dyker upp direkt i vår hjärna</a:t>
            </a:r>
            <a:r>
              <a:rPr lang="sv-SE" sz="2200" dirty="0" smtClean="0">
                <a:latin typeface="Comic Sans MS" panose="030F0702030302020204" pitchFamily="66" charset="0"/>
              </a:rPr>
              <a:t>! sa Baby Boss.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7050758" y="400577"/>
            <a:ext cx="51412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Linus skrattade och började räkna: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Först 4,7 + 2,36 = 7,06.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Sedan 7,06 – 1,5 = 5,56!</a:t>
            </a:r>
          </a:p>
          <a:p>
            <a:r>
              <a:rPr lang="sv-SE" sz="2200" dirty="0" smtClean="0">
                <a:latin typeface="Comic Sans MS" panose="030F0702030302020204" pitchFamily="66" charset="0"/>
              </a:rPr>
              <a:t>Alla </a:t>
            </a:r>
            <a:r>
              <a:rPr lang="sv-SE" sz="2200" dirty="0">
                <a:latin typeface="Comic Sans MS" panose="030F0702030302020204" pitchFamily="66" charset="0"/>
              </a:rPr>
              <a:t>bebisar applåderade, nappflaskor flög i luften och Baby Boss nickade nöjt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  <a:endParaRPr lang="sv-SE" sz="2200" dirty="0">
              <a:latin typeface="Comic Sans MS" panose="030F0702030302020204" pitchFamily="66" charset="0"/>
            </a:endParaRPr>
          </a:p>
        </p:txBody>
      </p:sp>
      <p:pic>
        <p:nvPicPr>
          <p:cNvPr id="7" name="Bildobjekt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78" y="4288655"/>
            <a:ext cx="4384552" cy="2460221"/>
          </a:xfrm>
          <a:prstGeom prst="rect">
            <a:avLst/>
          </a:prstGeom>
        </p:spPr>
      </p:pic>
      <p:pic>
        <p:nvPicPr>
          <p:cNvPr id="4098" name="Picture 2" descr="imag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375" y="2524235"/>
            <a:ext cx="4224641" cy="4224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4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96734" y="132972"/>
            <a:ext cx="642019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26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🚗 Utmaning 4: Bebisarnas </a:t>
            </a:r>
            <a:r>
              <a:rPr lang="sv-SE" sz="2600" b="1" i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bilrace</a:t>
            </a:r>
          </a:p>
          <a:p>
            <a:endParaRPr lang="sv-SE" sz="2200" dirty="0" smtClean="0">
              <a:latin typeface="Comic Sans MS" panose="030F0702030302020204" pitchFamily="66" charset="0"/>
            </a:endParaRPr>
          </a:p>
          <a:p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På en bana körde små bebisar i miniatyrbilar. För att få köra med i racet måste Mira och Linus lösa nästa problem som blinkade på resultattavlan: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“8,45 – 2,378 = ?”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Ojoj, tre decimaler! sa Linus.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Vi kan lägga till en nolla för att jämna ut, sa Mira. Då blir det 8,450 – 2,378.</a:t>
            </a:r>
          </a:p>
          <a:p>
            <a:endParaRPr lang="sv-SE" sz="2200" dirty="0">
              <a:latin typeface="Comic Sans MS" panose="030F0702030302020204" pitchFamily="66" charset="0"/>
            </a:endParaRPr>
          </a:p>
        </p:txBody>
      </p:sp>
      <p:sp>
        <p:nvSpPr>
          <p:cNvPr id="6" name="textruta 5"/>
          <p:cNvSpPr txBox="1"/>
          <p:nvPr/>
        </p:nvSpPr>
        <p:spPr>
          <a:xfrm>
            <a:off x="7057505" y="4249525"/>
            <a:ext cx="504582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sz="2200" dirty="0">
                <a:latin typeface="Comic Sans MS" panose="030F0702030302020204" pitchFamily="66" charset="0"/>
              </a:rPr>
              <a:t>De räknade tillsammans: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8,450 – 2,378 = 6,072 🚦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Tavlan lyste grönt, motorerna spann igång och Mira och Linus fick åka med i ett svindlande </a:t>
            </a:r>
            <a:r>
              <a:rPr lang="sv-SE" sz="2200" i="1" dirty="0">
                <a:latin typeface="Comic Sans MS" panose="030F0702030302020204" pitchFamily="66" charset="0"/>
              </a:rPr>
              <a:t>bilrace</a:t>
            </a:r>
            <a:r>
              <a:rPr lang="sv-SE" sz="2200" dirty="0">
                <a:latin typeface="Comic Sans MS" panose="030F0702030302020204" pitchFamily="66" charset="0"/>
              </a:rPr>
              <a:t>. När de körde över mållinjen öppnades </a:t>
            </a:r>
            <a:r>
              <a:rPr lang="sv-SE" sz="2200" dirty="0" smtClean="0">
                <a:latin typeface="Comic Sans MS" panose="030F0702030302020204" pitchFamily="66" charset="0"/>
              </a:rPr>
              <a:t>sista </a:t>
            </a:r>
            <a:r>
              <a:rPr lang="sv-SE" sz="2200" dirty="0">
                <a:latin typeface="Comic Sans MS" panose="030F0702030302020204" pitchFamily="66" charset="0"/>
              </a:rPr>
              <a:t>portal i Baby Boss-äventyret…</a:t>
            </a:r>
          </a:p>
          <a:p>
            <a:endParaRPr lang="sv-SE" dirty="0"/>
          </a:p>
        </p:txBody>
      </p:sp>
      <p:pic>
        <p:nvPicPr>
          <p:cNvPr id="5122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174" y="539441"/>
            <a:ext cx="509905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ildobjekt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55" y="355973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276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214685" y="304414"/>
            <a:ext cx="652802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🏁 Tillbaka i klassrummet</a:t>
            </a:r>
          </a:p>
          <a:p>
            <a:endParaRPr lang="sv-SE" sz="4000" dirty="0">
              <a:latin typeface="Comic Sans MS" panose="030F0702030302020204" pitchFamily="66" charset="0"/>
            </a:endParaRPr>
          </a:p>
          <a:p>
            <a:r>
              <a:rPr lang="sv-SE" sz="3000" b="1" i="1" dirty="0" smtClean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POFF</a:t>
            </a:r>
            <a:r>
              <a:rPr lang="sv-SE" sz="3000" b="1" i="1" dirty="0">
                <a:solidFill>
                  <a:schemeClr val="accent1">
                    <a:lumMod val="75000"/>
                  </a:schemeClr>
                </a:solidFill>
                <a:latin typeface="Chiller" panose="04020404031007020602" pitchFamily="82" charset="0"/>
              </a:rPr>
              <a:t>! </a:t>
            </a:r>
            <a:r>
              <a:rPr lang="sv-SE" sz="2200" dirty="0" smtClean="0">
                <a:latin typeface="Comic Sans MS" panose="030F0702030302020204" pitchFamily="66" charset="0"/>
              </a:rPr>
              <a:t>Mira </a:t>
            </a:r>
            <a:r>
              <a:rPr lang="sv-SE" sz="2200" dirty="0">
                <a:latin typeface="Comic Sans MS" panose="030F0702030302020204" pitchFamily="66" charset="0"/>
              </a:rPr>
              <a:t>och Linus satt plötsligt </a:t>
            </a:r>
            <a:r>
              <a:rPr lang="sv-SE" sz="2200" dirty="0" smtClean="0">
                <a:latin typeface="Comic Sans MS" panose="030F0702030302020204" pitchFamily="66" charset="0"/>
              </a:rPr>
              <a:t>på </a:t>
            </a:r>
            <a:r>
              <a:rPr lang="sv-SE" sz="2200" dirty="0">
                <a:latin typeface="Comic Sans MS" panose="030F0702030302020204" pitchFamily="66" charset="0"/>
              </a:rPr>
              <a:t>sina stolar i </a:t>
            </a:r>
            <a:r>
              <a:rPr lang="sv-SE" sz="2200" dirty="0">
                <a:latin typeface="Comic Sans MS" panose="030F0702030302020204" pitchFamily="66" charset="0"/>
              </a:rPr>
              <a:t>skolan…Så märkligt! De var ju hemma innan de plötsligt drogs in i </a:t>
            </a:r>
            <a:r>
              <a:rPr lang="sv-SE" sz="2200" dirty="0" smtClean="0">
                <a:latin typeface="Comic Sans MS" panose="030F0702030302020204" pitchFamily="66" charset="0"/>
              </a:rPr>
              <a:t>Baby Boss-världen</a:t>
            </a:r>
            <a:r>
              <a:rPr lang="sv-SE" sz="2200" dirty="0">
                <a:latin typeface="Comic Sans MS" panose="030F0702030302020204" pitchFamily="66" charset="0"/>
              </a:rPr>
              <a:t>... Fascinerande</a:t>
            </a:r>
            <a:r>
              <a:rPr lang="sv-SE" sz="2200" dirty="0" smtClean="0">
                <a:latin typeface="Comic Sans MS" panose="030F0702030302020204" pitchFamily="66" charset="0"/>
              </a:rPr>
              <a:t>!</a:t>
            </a:r>
            <a:endParaRPr lang="sv-SE" sz="2200" dirty="0">
              <a:latin typeface="Comic Sans MS" panose="030F0702030302020204" pitchFamily="66" charset="0"/>
            </a:endParaRPr>
          </a:p>
          <a:p>
            <a:r>
              <a:rPr lang="sv-SE" sz="2200" dirty="0">
                <a:latin typeface="Comic Sans MS" panose="030F0702030302020204" pitchFamily="66" charset="0"/>
              </a:rPr>
              <a:t>Läraren log när de såg lite omtumlande ut.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Vad har ni lärt er?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Att decimaltal kan ha olika antal decimaler, men vi kan alltid räkna ihop dem om vi ställer upp rätt, sa Mira.</a:t>
            </a:r>
          </a:p>
          <a:p>
            <a:r>
              <a:rPr lang="sv-SE" sz="2200" dirty="0">
                <a:latin typeface="Comic Sans MS" panose="030F0702030302020204" pitchFamily="66" charset="0"/>
              </a:rPr>
              <a:t>– Och att både addition och subtraktion med decimaler funkar bäst när man är noggrann med </a:t>
            </a:r>
            <a:r>
              <a:rPr lang="sv-SE" sz="2200" dirty="0" smtClean="0">
                <a:latin typeface="Comic Sans MS" panose="030F0702030302020204" pitchFamily="66" charset="0"/>
              </a:rPr>
              <a:t>tiondelar, </a:t>
            </a:r>
            <a:r>
              <a:rPr lang="sv-SE" sz="2200" dirty="0">
                <a:latin typeface="Comic Sans MS" panose="030F0702030302020204" pitchFamily="66" charset="0"/>
              </a:rPr>
              <a:t>hundradelar och tusendelar, sa Linus</a:t>
            </a:r>
            <a:r>
              <a:rPr lang="sv-SE" sz="2200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sv-SE" sz="2200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Något stämmer inte på bilden! Vad är det?</a:t>
            </a:r>
            <a:endParaRPr lang="sv-SE" sz="22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endParaRPr lang="sv-SE" sz="2200" i="1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146" name="Picture 2" descr="imag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2986" y="473890"/>
            <a:ext cx="3931133" cy="39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objekt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9381" y="4674291"/>
            <a:ext cx="4743450" cy="1962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50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/>
          <p:cNvSpPr/>
          <p:nvPr/>
        </p:nvSpPr>
        <p:spPr>
          <a:xfrm>
            <a:off x="1673876" y="0"/>
            <a:ext cx="86438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v-SE" sz="6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Vi ses igen i nästa äventyr!</a:t>
            </a:r>
            <a:endParaRPr lang="sv-SE" sz="6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3" name="textruta 2"/>
          <p:cNvSpPr txBox="1"/>
          <p:nvPr/>
        </p:nvSpPr>
        <p:spPr>
          <a:xfrm>
            <a:off x="2551256" y="6119565"/>
            <a:ext cx="702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2400" b="1" dirty="0" smtClean="0">
                <a:solidFill>
                  <a:srgbClr val="0070C0"/>
                </a:solidFill>
              </a:rPr>
              <a:t>Tanja Bajraktarova, Tallbohovskolan, Järfälla  10/2025</a:t>
            </a:r>
            <a:endParaRPr lang="sv-SE" sz="2400" b="1" dirty="0">
              <a:solidFill>
                <a:srgbClr val="0070C0"/>
              </a:solidFill>
            </a:endParaRPr>
          </a:p>
        </p:txBody>
      </p:sp>
      <p:pic>
        <p:nvPicPr>
          <p:cNvPr id="4" name="Bildobjekt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676" y="1015663"/>
            <a:ext cx="6492240" cy="486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926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22643</TotalTime>
  <Words>690</Words>
  <Application>Microsoft Office PowerPoint</Application>
  <PresentationFormat>Bredbild</PresentationFormat>
  <Paragraphs>79</Paragraphs>
  <Slides>8</Slides>
  <Notes>0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Chiller</vt:lpstr>
      <vt:lpstr>Comic Sans MS</vt:lpstr>
      <vt:lpstr>Office-tema</vt:lpstr>
      <vt:lpstr>Äventyret i Baby Boss-världen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>Jarfalla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Berättelsen om Siffra, Tal, och Tallinje</dc:title>
  <dc:creator>Tanja Bajraktarova</dc:creator>
  <cp:lastModifiedBy>Tanja Bajraktarova</cp:lastModifiedBy>
  <cp:revision>515</cp:revision>
  <dcterms:created xsi:type="dcterms:W3CDTF">2024-08-25T10:58:17Z</dcterms:created>
  <dcterms:modified xsi:type="dcterms:W3CDTF">2025-10-02T17:32:24Z</dcterms:modified>
</cp:coreProperties>
</file>