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7" r:id="rId4"/>
    <p:sldId id="270" r:id="rId5"/>
    <p:sldId id="285" r:id="rId6"/>
    <p:sldId id="286" r:id="rId7"/>
    <p:sldId id="272" r:id="rId8"/>
    <p:sldId id="287" r:id="rId9"/>
    <p:sldId id="288" r:id="rId10"/>
    <p:sldId id="269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8F97"/>
    <a:srgbClr val="E480CF"/>
    <a:srgbClr val="7A0820"/>
    <a:srgbClr val="BA8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96" autoAdjust="0"/>
  </p:normalViewPr>
  <p:slideViewPr>
    <p:cSldViewPr snapToGrid="0">
      <p:cViewPr varScale="1">
        <p:scale>
          <a:sx n="78" d="100"/>
          <a:sy n="78" d="100"/>
        </p:scale>
        <p:origin x="1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2025-11-01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2025-11-01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2025-11-01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ii_mdni481w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374268" y="2607506"/>
            <a:ext cx="3230538" cy="2060617"/>
          </a:xfrm>
        </p:spPr>
        <p:txBody>
          <a:bodyPr>
            <a:noAutofit/>
          </a:bodyPr>
          <a:lstStyle/>
          <a:p>
            <a:r>
              <a:rPr lang="sv-SE" sz="7200" b="1" i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Gissa vad Stefan ritar!</a:t>
            </a:r>
            <a:endParaRPr lang="sv-SE" sz="7200" b="1" i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381880" y="3687978"/>
            <a:ext cx="307693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Ljud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Ljudkällor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Reflektera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Vibrationer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Ljudvågor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Studsa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Eko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Hastighet</a:t>
            </a:r>
          </a:p>
          <a:p>
            <a:endParaRPr lang="sv-SE" sz="2400" b="1" dirty="0" smtClean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sv-SE" sz="2000" b="1" dirty="0">
              <a:solidFill>
                <a:srgbClr val="7A082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0" y="2806818"/>
            <a:ext cx="29873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Stefan ritar, David försöker gissa</a:t>
            </a:r>
            <a:endParaRPr lang="sv-SE" sz="2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Bildobjekt 7" descr="image.png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22" y="63610"/>
            <a:ext cx="2961032" cy="2743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265" y="293834"/>
            <a:ext cx="4209857" cy="631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702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</a:t>
            </a:r>
            <a:r>
              <a:rPr lang="sv-SE" sz="2400" b="1" smtClean="0">
                <a:solidFill>
                  <a:srgbClr val="0070C0"/>
                </a:solidFill>
              </a:rPr>
              <a:t>Järfälla  </a:t>
            </a:r>
            <a:r>
              <a:rPr lang="sv-SE" sz="2400" b="1" smtClean="0">
                <a:solidFill>
                  <a:srgbClr val="0070C0"/>
                </a:solidFill>
              </a:rPr>
              <a:t>11/2025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876507" y="453224"/>
            <a:ext cx="8142136" cy="6006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Vad ritar Stefan?</a:t>
            </a:r>
            <a:r>
              <a:rPr lang="sv-SE" sz="2400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en kort berättelse som handlar om två bröder där en av bröderna ritar(Stefan) och den andra(David) gissar vad den första ritar. På ett sätt försöker </a:t>
            </a:r>
            <a:r>
              <a:rPr lang="sv-SE" sz="2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David </a:t>
            </a:r>
            <a:r>
              <a:rPr lang="sv-SE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locka er åt andra hållet.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sv-SE" sz="2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 lyssnar </a:t>
            </a:r>
            <a:r>
              <a:rPr lang="sv-SE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och ritar det som Stefan från berättelsen ritar. Men ni ser inte vad Stefan ritar, bara vad David gissar. Syftet är att gissa vad Stefan ritar, men </a:t>
            </a:r>
            <a:r>
              <a:rPr lang="sv-SE" sz="2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på slutet av berättelsen</a:t>
            </a:r>
            <a:r>
              <a:rPr lang="sv-SE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 </a:t>
            </a: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säger </a:t>
            </a:r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inte</a:t>
            </a:r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gissningen till slutet. Då </a:t>
            </a: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skriver</a:t>
            </a: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ni bara på pappret era gissningar. </a:t>
            </a:r>
            <a:endParaRPr lang="sv-SE" sz="24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sv-SE" sz="22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sv-SE" sz="22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sv-SE" sz="22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Berättelsens koncept är hämtat från </a:t>
            </a:r>
            <a:r>
              <a:rPr lang="sv-SE" sz="22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Tanja Bajraktarova </a:t>
            </a:r>
            <a:r>
              <a:rPr lang="sv-SE" sz="22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(2020).</a:t>
            </a:r>
            <a:endParaRPr lang="sv-SE" sz="22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16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155575" y="341907"/>
            <a:ext cx="1196951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dirty="0" smtClean="0">
                <a:latin typeface="Comic Sans MS" panose="030F0702030302020204" pitchFamily="66" charset="0"/>
              </a:rPr>
              <a:t>Det var </a:t>
            </a:r>
            <a:r>
              <a:rPr lang="sv-SE" sz="2600" dirty="0">
                <a:latin typeface="Comic Sans MS" panose="030F0702030302020204" pitchFamily="66" charset="0"/>
              </a:rPr>
              <a:t>en vanlig onsdagseftermiddag. Två bröder, tvillingar David och Stefan, </a:t>
            </a:r>
            <a:r>
              <a:rPr lang="sv-SE" sz="2600" dirty="0" smtClean="0">
                <a:latin typeface="Comic Sans MS" panose="030F0702030302020204" pitchFamily="66" charset="0"/>
              </a:rPr>
              <a:t>satt </a:t>
            </a:r>
            <a:r>
              <a:rPr lang="sv-SE" sz="2600" dirty="0">
                <a:latin typeface="Comic Sans MS" panose="030F0702030302020204" pitchFamily="66" charset="0"/>
              </a:rPr>
              <a:t>i sitt rum. De </a:t>
            </a:r>
            <a:r>
              <a:rPr lang="sv-SE" sz="2600" dirty="0" smtClean="0">
                <a:latin typeface="Comic Sans MS" panose="030F0702030302020204" pitchFamily="66" charset="0"/>
              </a:rPr>
              <a:t>ville </a:t>
            </a:r>
            <a:r>
              <a:rPr lang="sv-SE" sz="2600" dirty="0">
                <a:latin typeface="Comic Sans MS" panose="030F0702030302020204" pitchFamily="66" charset="0"/>
              </a:rPr>
              <a:t>göra sina läxor i NO och de </a:t>
            </a:r>
            <a:r>
              <a:rPr lang="sv-SE" sz="2600" dirty="0" smtClean="0">
                <a:latin typeface="Comic Sans MS" panose="030F0702030302020204" pitchFamily="66" charset="0"/>
              </a:rPr>
              <a:t>hade </a:t>
            </a:r>
            <a:r>
              <a:rPr lang="sv-SE" sz="2600" dirty="0">
                <a:latin typeface="Comic Sans MS" panose="030F0702030302020204" pitchFamily="66" charset="0"/>
              </a:rPr>
              <a:t>uppfunnit ett spel för att lättare genomföra sina läxor. Stefan </a:t>
            </a:r>
            <a:r>
              <a:rPr lang="sv-SE" sz="2600" dirty="0" smtClean="0">
                <a:latin typeface="Comic Sans MS" panose="030F0702030302020204" pitchFamily="66" charset="0"/>
              </a:rPr>
              <a:t>ritade </a:t>
            </a:r>
            <a:r>
              <a:rPr lang="sv-SE" sz="2600" dirty="0">
                <a:latin typeface="Comic Sans MS" panose="030F0702030302020204" pitchFamily="66" charset="0"/>
              </a:rPr>
              <a:t>något och David </a:t>
            </a:r>
            <a:r>
              <a:rPr lang="sv-SE" sz="2600" dirty="0" smtClean="0">
                <a:latin typeface="Comic Sans MS" panose="030F0702030302020204" pitchFamily="66" charset="0"/>
              </a:rPr>
              <a:t>försökte gissa </a:t>
            </a:r>
            <a:r>
              <a:rPr lang="sv-SE" sz="2600" dirty="0">
                <a:latin typeface="Comic Sans MS" panose="030F0702030302020204" pitchFamily="66" charset="0"/>
              </a:rPr>
              <a:t>vad Stefan ritar.</a:t>
            </a:r>
          </a:p>
          <a:p>
            <a:r>
              <a:rPr lang="sv-SE" sz="2600" dirty="0">
                <a:latin typeface="Comic Sans MS" panose="030F0702030302020204" pitchFamily="66" charset="0"/>
              </a:rPr>
              <a:t>Rita ni tillsammans med Stefan. </a:t>
            </a:r>
          </a:p>
          <a:p>
            <a:endParaRPr lang="sv-SE" sz="2600" dirty="0">
              <a:latin typeface="Comic Sans MS" panose="030F0702030302020204" pitchFamily="66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155575" y="2386505"/>
            <a:ext cx="595102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dirty="0">
                <a:latin typeface="Comic Sans MS" panose="030F0702030302020204" pitchFamily="66" charset="0"/>
              </a:rPr>
              <a:t>Stefan satte sig vid bordet med sitt ritblock och började rita något som liknade </a:t>
            </a:r>
            <a:r>
              <a:rPr lang="sv-SE" sz="2600" dirty="0" smtClean="0">
                <a:latin typeface="Comic Sans MS" panose="030F0702030302020204" pitchFamily="66" charset="0"/>
              </a:rPr>
              <a:t>höga </a:t>
            </a:r>
            <a:r>
              <a:rPr lang="sv-SE" sz="2600" dirty="0">
                <a:latin typeface="Comic Sans MS" panose="030F0702030302020204" pitchFamily="66" charset="0"/>
              </a:rPr>
              <a:t>bergstoppar som reste sig tätt intill varandra över ett glittrande hav.</a:t>
            </a:r>
          </a:p>
          <a:p>
            <a:endParaRPr lang="sv-SE" sz="2600" dirty="0">
              <a:latin typeface="Comic Sans MS" panose="030F0702030302020204" pitchFamily="66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155575" y="4431102"/>
            <a:ext cx="595102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dirty="0">
                <a:latin typeface="Comic Sans MS" panose="030F0702030302020204" pitchFamily="66" charset="0"/>
              </a:rPr>
              <a:t>David lutade sig över bordet och log stort</a:t>
            </a:r>
            <a:r>
              <a:rPr lang="sv-SE" sz="26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600" dirty="0">
              <a:latin typeface="Comic Sans MS" panose="030F0702030302020204" pitchFamily="66" charset="0"/>
            </a:endParaRPr>
          </a:p>
          <a:p>
            <a:r>
              <a:rPr lang="sv-SE" sz="2600" dirty="0">
                <a:latin typeface="Comic Sans MS" panose="030F0702030302020204" pitchFamily="66" charset="0"/>
              </a:rPr>
              <a:t>– Åh, jag vet! Det är ju vassa hajfenor som sticker upp ur havet!</a:t>
            </a:r>
          </a:p>
        </p:txBody>
      </p:sp>
      <p:pic>
        <p:nvPicPr>
          <p:cNvPr id="2051" name="Picture 3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833" y="1773141"/>
            <a:ext cx="4750842" cy="475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AutoShape 5" descr="Garden Bunny | Roblox Item - Rolimon'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2" name="textruta 11"/>
          <p:cNvSpPr txBox="1"/>
          <p:nvPr/>
        </p:nvSpPr>
        <p:spPr>
          <a:xfrm>
            <a:off x="800957" y="1459331"/>
            <a:ext cx="466159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Stefan skrattade men sa ingenting. Istället ritade han små vågiga streck som kom från en liten figur med en mun, placerad på andra sidan av bergen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David kisade mot pappret.</a:t>
            </a: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– Aha! Det är en magisk trollkarl som sjunger opera!</a:t>
            </a:r>
          </a:p>
        </p:txBody>
      </p:sp>
      <p:pic>
        <p:nvPicPr>
          <p:cNvPr id="3075" name="Picture 3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936" y="1943100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897" y="312738"/>
            <a:ext cx="3462006" cy="346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AutoShape 5" descr="Garden Bunny | Roblox Item - Rolimon'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2" name="textruta 11"/>
          <p:cNvSpPr txBox="1"/>
          <p:nvPr/>
        </p:nvSpPr>
        <p:spPr>
          <a:xfrm>
            <a:off x="848664" y="1003619"/>
            <a:ext cx="466159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Stefan höjde på ögonbrynen och ritade nu fler vågiga streck som gick tillbaka mot figuren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David spärrade upp ögonen.</a:t>
            </a: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– Nu fattar jag! Hajarna har börjat simma mot 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trollkarlen </a:t>
            </a:r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för att äta honom och gjort stora vågor i havet!</a:t>
            </a:r>
          </a:p>
          <a:p>
            <a:endParaRPr lang="sv-SE" sz="26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Fortfarande </a:t>
            </a:r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inget svar.</a:t>
            </a:r>
          </a:p>
        </p:txBody>
      </p:sp>
      <p:pic>
        <p:nvPicPr>
          <p:cNvPr id="4099" name="Picture 3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440" y="1003619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321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AutoShape 5" descr="Garden Bunny | Roblox Item - Rolimon'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2" name="textruta 11"/>
          <p:cNvSpPr txBox="1"/>
          <p:nvPr/>
        </p:nvSpPr>
        <p:spPr>
          <a:xfrm>
            <a:off x="847338" y="901135"/>
            <a:ext cx="40334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Stefan 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bara skakade </a:t>
            </a:r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på huvudet och ritade nu två händer på figuren, uppsträckta som om den pekade på sina öron, med ett riktigt förvånat ansikte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David skrattade till.</a:t>
            </a: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– Trollkarlen! Jag tror att han försöker sjunga världens värsta raplåt!</a:t>
            </a:r>
          </a:p>
        </p:txBody>
      </p:sp>
      <p:pic>
        <p:nvPicPr>
          <p:cNvPr id="5123" name="Picture 3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732" y="901135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252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546513" y="883766"/>
            <a:ext cx="46377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Stefan svarade fortfarande inte, 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och ritade han </a:t>
            </a:r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slutligen ljudvågor som studsade mellan bergstopparna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David lutade sig tillbaka, höjde ett ögonbryn och sa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– Vänta 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nu…vänta lite… </a:t>
            </a:r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ljudvågor… som studsar tillbaka… Är det… 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7" name="Picture 3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073" y="768088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68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AutoShape 5" descr="Garden Bunny | Roblox Item - Rolimon'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2" name="textruta 11"/>
          <p:cNvSpPr txBox="1"/>
          <p:nvPr/>
        </p:nvSpPr>
        <p:spPr>
          <a:xfrm>
            <a:off x="395439" y="703093"/>
            <a:ext cx="651424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Stefan log, och skrev med blyerts överst på bilden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"Gissa vad detta är: </a:t>
            </a:r>
            <a:endParaRPr lang="sv-SE" sz="26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Jag lånar din röst men jag är inte du.</a:t>
            </a: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Jag härmar allt du säger, fast jag syns aldrig.</a:t>
            </a: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Jag finns ofta bland berg eller i stora tomma salar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Vad är jag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?”</a:t>
            </a:r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395439" y="5749140"/>
            <a:ext cx="75240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❓ 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Kan </a:t>
            </a:r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ni gissa vad Stefan 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ritade ❓</a:t>
            </a:r>
          </a:p>
          <a:p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	Skriv på pappret ert svar.</a:t>
            </a:r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154" y="1046384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412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AutoShape 5" descr="Garden Bunny | Roblox Item - Rolimon'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2" name="textruta 11"/>
          <p:cNvSpPr txBox="1"/>
          <p:nvPr/>
        </p:nvSpPr>
        <p:spPr>
          <a:xfrm>
            <a:off x="307975" y="312738"/>
            <a:ext cx="58622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Låt oss se hur Stefans bild ser ut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307975" y="3340150"/>
            <a:ext cx="559189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u="sng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Diskussionsfrågor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:</a:t>
            </a:r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sv-SE" sz="26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•  Vad </a:t>
            </a:r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är eko och hur uppstår det?</a:t>
            </a: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•  I vilka miljöer kan man höra eko tydligt?</a:t>
            </a: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•  Kan du rita ditt eget exempel på hur eko fungerar?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307975" y="1673776"/>
            <a:ext cx="58622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600" dirty="0">
                <a:solidFill>
                  <a:srgbClr val="000000"/>
                </a:solidFill>
                <a:latin typeface="Comic Sans MS" panose="030F0702030302020204" pitchFamily="66" charset="0"/>
              </a:rPr>
              <a:t>"DETTA </a:t>
            </a:r>
            <a:r>
              <a:rPr lang="sv-SE" sz="2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ÄR EKO.”</a:t>
            </a:r>
          </a:p>
          <a:p>
            <a:endParaRPr lang="sv-SE" sz="26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1" name="Picture 3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395" y="805181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774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7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39741</TotalTime>
  <Words>541</Words>
  <Application>Microsoft Office PowerPoint</Application>
  <PresentationFormat>Bredbild</PresentationFormat>
  <Paragraphs>61</Paragraphs>
  <Slides>10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Times New Roman</vt:lpstr>
      <vt:lpstr>Office-tema</vt:lpstr>
      <vt:lpstr>Gissa vad Stefan ritar!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577</cp:revision>
  <dcterms:created xsi:type="dcterms:W3CDTF">2024-08-25T10:58:17Z</dcterms:created>
  <dcterms:modified xsi:type="dcterms:W3CDTF">2025-11-01T22:02:06Z</dcterms:modified>
</cp:coreProperties>
</file>