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4" r:id="rId3"/>
    <p:sldId id="257" r:id="rId4"/>
    <p:sldId id="270" r:id="rId5"/>
    <p:sldId id="285" r:id="rId6"/>
    <p:sldId id="286" r:id="rId7"/>
    <p:sldId id="272" r:id="rId8"/>
    <p:sldId id="287" r:id="rId9"/>
    <p:sldId id="288" r:id="rId10"/>
    <p:sldId id="289" r:id="rId11"/>
    <p:sldId id="290" r:id="rId12"/>
    <p:sldId id="269" r:id="rId1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58F97"/>
    <a:srgbClr val="E480CF"/>
    <a:srgbClr val="7A0820"/>
    <a:srgbClr val="BA88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796" autoAdjust="0"/>
  </p:normalViewPr>
  <p:slideViewPr>
    <p:cSldViewPr snapToGrid="0">
      <p:cViewPr varScale="1">
        <p:scale>
          <a:sx n="78" d="100"/>
          <a:sy n="78" d="100"/>
        </p:scale>
        <p:origin x="180" y="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smtClean="0"/>
              <a:t>Klicka här för att ändra format</a:t>
            </a:r>
            <a:endParaRPr lang="sv-SE"/>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smtClean="0"/>
              <a:t>Klicka om du vill redigera mall för underrubrikformat</a:t>
            </a:r>
            <a:endParaRPr lang="sv-SE"/>
          </a:p>
        </p:txBody>
      </p:sp>
      <p:sp>
        <p:nvSpPr>
          <p:cNvPr id="4" name="Platshållare för datum 3"/>
          <p:cNvSpPr>
            <a:spLocks noGrp="1"/>
          </p:cNvSpPr>
          <p:nvPr>
            <p:ph type="dt" sz="half" idx="10"/>
          </p:nvPr>
        </p:nvSpPr>
        <p:spPr/>
        <p:txBody>
          <a:bodyPr/>
          <a:lstStyle/>
          <a:p>
            <a:fld id="{2E2FC340-0FE6-4DB7-A01C-827D6DDB13C4}" type="datetimeFigureOut">
              <a:rPr lang="sv-SE" smtClean="0"/>
              <a:t>2026-01-10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EA58D5B7-C6FF-4D96-96EF-B15ED8C31E9A}" type="slidenum">
              <a:rPr lang="sv-SE" smtClean="0"/>
              <a:t>‹#›</a:t>
            </a:fld>
            <a:endParaRPr lang="sv-SE"/>
          </a:p>
        </p:txBody>
      </p:sp>
    </p:spTree>
    <p:extLst>
      <p:ext uri="{BB962C8B-B14F-4D97-AF65-F5344CB8AC3E}">
        <p14:creationId xmlns:p14="http://schemas.microsoft.com/office/powerpoint/2010/main" val="3183389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lodrät text 2"/>
          <p:cNvSpPr>
            <a:spLocks noGrp="1"/>
          </p:cNvSpPr>
          <p:nvPr>
            <p:ph type="body" orient="vert" idx="1"/>
          </p:nvPr>
        </p:nvSpPr>
        <p:spPr/>
        <p:txBody>
          <a:bodyPr vert="eaVert"/>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2E2FC340-0FE6-4DB7-A01C-827D6DDB13C4}" type="datetimeFigureOut">
              <a:rPr lang="sv-SE" smtClean="0"/>
              <a:t>2026-01-10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EA58D5B7-C6FF-4D96-96EF-B15ED8C31E9A}" type="slidenum">
              <a:rPr lang="sv-SE" smtClean="0"/>
              <a:t>‹#›</a:t>
            </a:fld>
            <a:endParaRPr lang="sv-SE"/>
          </a:p>
        </p:txBody>
      </p:sp>
    </p:spTree>
    <p:extLst>
      <p:ext uri="{BB962C8B-B14F-4D97-AF65-F5344CB8AC3E}">
        <p14:creationId xmlns:p14="http://schemas.microsoft.com/office/powerpoint/2010/main" val="2417044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smtClean="0"/>
              <a:t>Klicka här för att ändra format</a:t>
            </a:r>
            <a:endParaRPr lang="sv-SE"/>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2E2FC340-0FE6-4DB7-A01C-827D6DDB13C4}" type="datetimeFigureOut">
              <a:rPr lang="sv-SE" smtClean="0"/>
              <a:t>2026-01-10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EA58D5B7-C6FF-4D96-96EF-B15ED8C31E9A}" type="slidenum">
              <a:rPr lang="sv-SE" smtClean="0"/>
              <a:t>‹#›</a:t>
            </a:fld>
            <a:endParaRPr lang="sv-SE"/>
          </a:p>
        </p:txBody>
      </p:sp>
    </p:spTree>
    <p:extLst>
      <p:ext uri="{BB962C8B-B14F-4D97-AF65-F5344CB8AC3E}">
        <p14:creationId xmlns:p14="http://schemas.microsoft.com/office/powerpoint/2010/main" val="1973775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2E2FC340-0FE6-4DB7-A01C-827D6DDB13C4}" type="datetimeFigureOut">
              <a:rPr lang="sv-SE" smtClean="0"/>
              <a:t>2026-01-10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EA58D5B7-C6FF-4D96-96EF-B15ED8C31E9A}" type="slidenum">
              <a:rPr lang="sv-SE" smtClean="0"/>
              <a:t>‹#›</a:t>
            </a:fld>
            <a:endParaRPr lang="sv-SE"/>
          </a:p>
        </p:txBody>
      </p:sp>
    </p:spTree>
    <p:extLst>
      <p:ext uri="{BB962C8B-B14F-4D97-AF65-F5344CB8AC3E}">
        <p14:creationId xmlns:p14="http://schemas.microsoft.com/office/powerpoint/2010/main" val="2308414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smtClean="0"/>
              <a:t>Klicka här för att ändra format</a:t>
            </a:r>
            <a:endParaRPr lang="sv-SE"/>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smtClean="0"/>
              <a:t>Redigera format för bakgrundstext</a:t>
            </a:r>
          </a:p>
        </p:txBody>
      </p:sp>
      <p:sp>
        <p:nvSpPr>
          <p:cNvPr id="4" name="Platshållare för datum 3"/>
          <p:cNvSpPr>
            <a:spLocks noGrp="1"/>
          </p:cNvSpPr>
          <p:nvPr>
            <p:ph type="dt" sz="half" idx="10"/>
          </p:nvPr>
        </p:nvSpPr>
        <p:spPr/>
        <p:txBody>
          <a:bodyPr/>
          <a:lstStyle/>
          <a:p>
            <a:fld id="{2E2FC340-0FE6-4DB7-A01C-827D6DDB13C4}" type="datetimeFigureOut">
              <a:rPr lang="sv-SE" smtClean="0"/>
              <a:t>2026-01-10</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EA58D5B7-C6FF-4D96-96EF-B15ED8C31E9A}" type="slidenum">
              <a:rPr lang="sv-SE" smtClean="0"/>
              <a:t>‹#›</a:t>
            </a:fld>
            <a:endParaRPr lang="sv-SE"/>
          </a:p>
        </p:txBody>
      </p:sp>
    </p:spTree>
    <p:extLst>
      <p:ext uri="{BB962C8B-B14F-4D97-AF65-F5344CB8AC3E}">
        <p14:creationId xmlns:p14="http://schemas.microsoft.com/office/powerpoint/2010/main" val="1980493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sz="half" idx="1"/>
          </p:nvPr>
        </p:nvSpPr>
        <p:spPr>
          <a:xfrm>
            <a:off x="838200" y="1825625"/>
            <a:ext cx="5181600" cy="435133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innehåll 3"/>
          <p:cNvSpPr>
            <a:spLocks noGrp="1"/>
          </p:cNvSpPr>
          <p:nvPr>
            <p:ph sz="half" idx="2"/>
          </p:nvPr>
        </p:nvSpPr>
        <p:spPr>
          <a:xfrm>
            <a:off x="6172200" y="1825625"/>
            <a:ext cx="5181600" cy="435133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2E2FC340-0FE6-4DB7-A01C-827D6DDB13C4}" type="datetimeFigureOut">
              <a:rPr lang="sv-SE" smtClean="0"/>
              <a:t>2026-01-10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EA58D5B7-C6FF-4D96-96EF-B15ED8C31E9A}" type="slidenum">
              <a:rPr lang="sv-SE" smtClean="0"/>
              <a:t>‹#›</a:t>
            </a:fld>
            <a:endParaRPr lang="sv-SE"/>
          </a:p>
        </p:txBody>
      </p:sp>
    </p:spTree>
    <p:extLst>
      <p:ext uri="{BB962C8B-B14F-4D97-AF65-F5344CB8AC3E}">
        <p14:creationId xmlns:p14="http://schemas.microsoft.com/office/powerpoint/2010/main" val="9800301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9788" y="365125"/>
            <a:ext cx="10515600" cy="1325563"/>
          </a:xfrm>
        </p:spPr>
        <p:txBody>
          <a:bodyPr/>
          <a:lstStyle/>
          <a:p>
            <a:r>
              <a:rPr lang="sv-SE" smtClean="0"/>
              <a:t>Klicka här för att ändra format</a:t>
            </a:r>
            <a:endParaRPr lang="sv-SE"/>
          </a:p>
        </p:txBody>
      </p:sp>
      <p:sp>
        <p:nvSpPr>
          <p:cNvPr id="3" name="Platshållare för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4" name="Platshållare för innehåll 3"/>
          <p:cNvSpPr>
            <a:spLocks noGrp="1"/>
          </p:cNvSpPr>
          <p:nvPr>
            <p:ph sz="half" idx="2"/>
          </p:nvPr>
        </p:nvSpPr>
        <p:spPr>
          <a:xfrm>
            <a:off x="839788" y="2505075"/>
            <a:ext cx="5157787" cy="368458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Redigera format för bakgrundstext</a:t>
            </a:r>
          </a:p>
        </p:txBody>
      </p:sp>
      <p:sp>
        <p:nvSpPr>
          <p:cNvPr id="6" name="Platshållare för innehåll 5"/>
          <p:cNvSpPr>
            <a:spLocks noGrp="1"/>
          </p:cNvSpPr>
          <p:nvPr>
            <p:ph sz="quarter" idx="4"/>
          </p:nvPr>
        </p:nvSpPr>
        <p:spPr>
          <a:xfrm>
            <a:off x="6172200" y="2505075"/>
            <a:ext cx="5183188" cy="3684588"/>
          </a:xfr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p:txBody>
          <a:bodyPr/>
          <a:lstStyle/>
          <a:p>
            <a:fld id="{2E2FC340-0FE6-4DB7-A01C-827D6DDB13C4}" type="datetimeFigureOut">
              <a:rPr lang="sv-SE" smtClean="0"/>
              <a:t>2026-01-10</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EA58D5B7-C6FF-4D96-96EF-B15ED8C31E9A}" type="slidenum">
              <a:rPr lang="sv-SE" smtClean="0"/>
              <a:t>‹#›</a:t>
            </a:fld>
            <a:endParaRPr lang="sv-SE"/>
          </a:p>
        </p:txBody>
      </p:sp>
    </p:spTree>
    <p:extLst>
      <p:ext uri="{BB962C8B-B14F-4D97-AF65-F5344CB8AC3E}">
        <p14:creationId xmlns:p14="http://schemas.microsoft.com/office/powerpoint/2010/main" val="3258157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datum 2"/>
          <p:cNvSpPr>
            <a:spLocks noGrp="1"/>
          </p:cNvSpPr>
          <p:nvPr>
            <p:ph type="dt" sz="half" idx="10"/>
          </p:nvPr>
        </p:nvSpPr>
        <p:spPr/>
        <p:txBody>
          <a:bodyPr/>
          <a:lstStyle/>
          <a:p>
            <a:fld id="{2E2FC340-0FE6-4DB7-A01C-827D6DDB13C4}" type="datetimeFigureOut">
              <a:rPr lang="sv-SE" smtClean="0"/>
              <a:t>2026-01-10</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EA58D5B7-C6FF-4D96-96EF-B15ED8C31E9A}" type="slidenum">
              <a:rPr lang="sv-SE" smtClean="0"/>
              <a:t>‹#›</a:t>
            </a:fld>
            <a:endParaRPr lang="sv-SE"/>
          </a:p>
        </p:txBody>
      </p:sp>
    </p:spTree>
    <p:extLst>
      <p:ext uri="{BB962C8B-B14F-4D97-AF65-F5344CB8AC3E}">
        <p14:creationId xmlns:p14="http://schemas.microsoft.com/office/powerpoint/2010/main" val="2374644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2E2FC340-0FE6-4DB7-A01C-827D6DDB13C4}" type="datetimeFigureOut">
              <a:rPr lang="sv-SE" smtClean="0"/>
              <a:t>2026-01-10</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EA58D5B7-C6FF-4D96-96EF-B15ED8C31E9A}" type="slidenum">
              <a:rPr lang="sv-SE" smtClean="0"/>
              <a:t>‹#›</a:t>
            </a:fld>
            <a:endParaRPr lang="sv-SE"/>
          </a:p>
        </p:txBody>
      </p:sp>
    </p:spTree>
    <p:extLst>
      <p:ext uri="{BB962C8B-B14F-4D97-AF65-F5344CB8AC3E}">
        <p14:creationId xmlns:p14="http://schemas.microsoft.com/office/powerpoint/2010/main" val="398249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smtClean="0"/>
              <a:t>Klicka här för att ändra format</a:t>
            </a:r>
            <a:endParaRPr lang="sv-SE"/>
          </a:p>
        </p:txBody>
      </p:sp>
      <p:sp>
        <p:nvSpPr>
          <p:cNvPr id="3" name="Platshållare för innehåll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Redigera format för bakgrundstext</a:t>
            </a:r>
          </a:p>
        </p:txBody>
      </p:sp>
      <p:sp>
        <p:nvSpPr>
          <p:cNvPr id="5" name="Platshållare för datum 4"/>
          <p:cNvSpPr>
            <a:spLocks noGrp="1"/>
          </p:cNvSpPr>
          <p:nvPr>
            <p:ph type="dt" sz="half" idx="10"/>
          </p:nvPr>
        </p:nvSpPr>
        <p:spPr/>
        <p:txBody>
          <a:bodyPr/>
          <a:lstStyle/>
          <a:p>
            <a:fld id="{2E2FC340-0FE6-4DB7-A01C-827D6DDB13C4}" type="datetimeFigureOut">
              <a:rPr lang="sv-SE" smtClean="0"/>
              <a:t>2026-01-10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EA58D5B7-C6FF-4D96-96EF-B15ED8C31E9A}" type="slidenum">
              <a:rPr lang="sv-SE" smtClean="0"/>
              <a:t>‹#›</a:t>
            </a:fld>
            <a:endParaRPr lang="sv-SE"/>
          </a:p>
        </p:txBody>
      </p:sp>
    </p:spTree>
    <p:extLst>
      <p:ext uri="{BB962C8B-B14F-4D97-AF65-F5344CB8AC3E}">
        <p14:creationId xmlns:p14="http://schemas.microsoft.com/office/powerpoint/2010/main" val="2528033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839788" y="457200"/>
            <a:ext cx="3932237" cy="1600200"/>
          </a:xfrm>
        </p:spPr>
        <p:txBody>
          <a:bodyPr anchor="b"/>
          <a:lstStyle>
            <a:lvl1pPr>
              <a:defRPr sz="3200"/>
            </a:lvl1pPr>
          </a:lstStyle>
          <a:p>
            <a:r>
              <a:rPr lang="sv-SE" smtClean="0"/>
              <a:t>Klicka här för att ändra format</a:t>
            </a:r>
            <a:endParaRPr lang="sv-SE"/>
          </a:p>
        </p:txBody>
      </p:sp>
      <p:sp>
        <p:nvSpPr>
          <p:cNvPr id="3" name="Platshållare för bild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smtClean="0"/>
              <a:t>Redigera format för bakgrundstext</a:t>
            </a:r>
          </a:p>
        </p:txBody>
      </p:sp>
      <p:sp>
        <p:nvSpPr>
          <p:cNvPr id="5" name="Platshållare för datum 4"/>
          <p:cNvSpPr>
            <a:spLocks noGrp="1"/>
          </p:cNvSpPr>
          <p:nvPr>
            <p:ph type="dt" sz="half" idx="10"/>
          </p:nvPr>
        </p:nvSpPr>
        <p:spPr/>
        <p:txBody>
          <a:bodyPr/>
          <a:lstStyle/>
          <a:p>
            <a:fld id="{2E2FC340-0FE6-4DB7-A01C-827D6DDB13C4}" type="datetimeFigureOut">
              <a:rPr lang="sv-SE" smtClean="0"/>
              <a:t>2026-01-10</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EA58D5B7-C6FF-4D96-96EF-B15ED8C31E9A}" type="slidenum">
              <a:rPr lang="sv-SE" smtClean="0"/>
              <a:t>‹#›</a:t>
            </a:fld>
            <a:endParaRPr lang="sv-SE"/>
          </a:p>
        </p:txBody>
      </p:sp>
    </p:spTree>
    <p:extLst>
      <p:ext uri="{BB962C8B-B14F-4D97-AF65-F5344CB8AC3E}">
        <p14:creationId xmlns:p14="http://schemas.microsoft.com/office/powerpoint/2010/main" val="2644902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smtClean="0"/>
              <a:t>Klicka här för att ändra format</a:t>
            </a:r>
            <a:endParaRPr lang="sv-SE"/>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2FC340-0FE6-4DB7-A01C-827D6DDB13C4}" type="datetimeFigureOut">
              <a:rPr lang="sv-SE" smtClean="0"/>
              <a:t>2026-01-10</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58D5B7-C6FF-4D96-96EF-B15ED8C31E9A}" type="slidenum">
              <a:rPr lang="sv-SE" smtClean="0"/>
              <a:t>‹#›</a:t>
            </a:fld>
            <a:endParaRPr lang="sv-SE"/>
          </a:p>
        </p:txBody>
      </p:sp>
    </p:spTree>
    <p:extLst>
      <p:ext uri="{BB962C8B-B14F-4D97-AF65-F5344CB8AC3E}">
        <p14:creationId xmlns:p14="http://schemas.microsoft.com/office/powerpoint/2010/main" val="14771159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cid:ii_mdni481w1" TargetMode="External"/><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3374268" y="2607506"/>
            <a:ext cx="3230538" cy="2060617"/>
          </a:xfrm>
        </p:spPr>
        <p:txBody>
          <a:bodyPr>
            <a:noAutofit/>
          </a:bodyPr>
          <a:lstStyle/>
          <a:p>
            <a:r>
              <a:rPr lang="sv-SE" sz="7200" b="1" i="1" dirty="0" smtClean="0">
                <a:solidFill>
                  <a:schemeClr val="accent2">
                    <a:lumMod val="75000"/>
                  </a:schemeClr>
                </a:solidFill>
                <a:latin typeface="Comic Sans MS" panose="030F0702030302020204" pitchFamily="66" charset="0"/>
              </a:rPr>
              <a:t>Gissa vad Stefan ritar!</a:t>
            </a:r>
            <a:endParaRPr lang="sv-SE" sz="7200" b="1" i="1" dirty="0">
              <a:solidFill>
                <a:schemeClr val="accent2">
                  <a:lumMod val="75000"/>
                </a:schemeClr>
              </a:solidFill>
              <a:latin typeface="Comic Sans MS" panose="030F0702030302020204" pitchFamily="66" charset="0"/>
            </a:endParaRPr>
          </a:p>
        </p:txBody>
      </p:sp>
      <p:sp>
        <p:nvSpPr>
          <p:cNvPr id="4" name="textruta 3"/>
          <p:cNvSpPr txBox="1"/>
          <p:nvPr/>
        </p:nvSpPr>
        <p:spPr>
          <a:xfrm>
            <a:off x="207559" y="3503312"/>
            <a:ext cx="3076937" cy="4093428"/>
          </a:xfrm>
          <a:prstGeom prst="rect">
            <a:avLst/>
          </a:prstGeom>
          <a:noFill/>
        </p:spPr>
        <p:txBody>
          <a:bodyPr wrap="square" rtlCol="0">
            <a:spAutoFit/>
          </a:bodyPr>
          <a:lstStyle/>
          <a:p>
            <a:r>
              <a:rPr lang="sv-SE" sz="2400" b="1" dirty="0" smtClean="0">
                <a:solidFill>
                  <a:schemeClr val="accent2">
                    <a:lumMod val="75000"/>
                  </a:schemeClr>
                </a:solidFill>
                <a:latin typeface="Comic Sans MS" panose="030F0702030302020204" pitchFamily="66" charset="0"/>
              </a:rPr>
              <a:t>Ljus</a:t>
            </a:r>
          </a:p>
          <a:p>
            <a:r>
              <a:rPr lang="sv-SE" sz="2400" b="1" dirty="0" smtClean="0">
                <a:solidFill>
                  <a:schemeClr val="accent2">
                    <a:lumMod val="75000"/>
                  </a:schemeClr>
                </a:solidFill>
                <a:latin typeface="Comic Sans MS" panose="030F0702030302020204" pitchFamily="66" charset="0"/>
              </a:rPr>
              <a:t>Ljuskällor</a:t>
            </a:r>
          </a:p>
          <a:p>
            <a:r>
              <a:rPr lang="sv-SE" sz="2400" b="1" dirty="0" smtClean="0">
                <a:solidFill>
                  <a:schemeClr val="accent2">
                    <a:lumMod val="75000"/>
                  </a:schemeClr>
                </a:solidFill>
                <a:latin typeface="Comic Sans MS" panose="030F0702030302020204" pitchFamily="66" charset="0"/>
              </a:rPr>
              <a:t>Reflektera</a:t>
            </a:r>
          </a:p>
          <a:p>
            <a:r>
              <a:rPr lang="sv-SE" sz="2400" b="1" dirty="0" smtClean="0">
                <a:solidFill>
                  <a:schemeClr val="accent2">
                    <a:lumMod val="75000"/>
                  </a:schemeClr>
                </a:solidFill>
                <a:latin typeface="Comic Sans MS" panose="030F0702030302020204" pitchFamily="66" charset="0"/>
              </a:rPr>
              <a:t>Skugga</a:t>
            </a:r>
          </a:p>
          <a:p>
            <a:r>
              <a:rPr lang="sv-SE" sz="2400" b="1" dirty="0" smtClean="0">
                <a:solidFill>
                  <a:schemeClr val="accent2">
                    <a:lumMod val="75000"/>
                  </a:schemeClr>
                </a:solidFill>
                <a:latin typeface="Comic Sans MS" panose="030F0702030302020204" pitchFamily="66" charset="0"/>
              </a:rPr>
              <a:t>Strålar</a:t>
            </a:r>
          </a:p>
          <a:p>
            <a:r>
              <a:rPr lang="sv-SE" sz="2400" b="1" dirty="0" smtClean="0">
                <a:solidFill>
                  <a:schemeClr val="accent2">
                    <a:lumMod val="75000"/>
                  </a:schemeClr>
                </a:solidFill>
                <a:latin typeface="Comic Sans MS" panose="030F0702030302020204" pitchFamily="66" charset="0"/>
              </a:rPr>
              <a:t>Universum</a:t>
            </a:r>
          </a:p>
          <a:p>
            <a:r>
              <a:rPr lang="sv-SE" sz="2400" b="1" dirty="0" smtClean="0">
                <a:solidFill>
                  <a:schemeClr val="accent2">
                    <a:lumMod val="75000"/>
                  </a:schemeClr>
                </a:solidFill>
                <a:latin typeface="Comic Sans MS" panose="030F0702030302020204" pitchFamily="66" charset="0"/>
              </a:rPr>
              <a:t>Hastighet</a:t>
            </a:r>
          </a:p>
          <a:p>
            <a:r>
              <a:rPr lang="sv-SE" sz="2400" b="1" dirty="0" smtClean="0">
                <a:solidFill>
                  <a:schemeClr val="accent2">
                    <a:lumMod val="75000"/>
                  </a:schemeClr>
                </a:solidFill>
                <a:latin typeface="Comic Sans MS" panose="030F0702030302020204" pitchFamily="66" charset="0"/>
              </a:rPr>
              <a:t>Solförmörkelse</a:t>
            </a:r>
          </a:p>
          <a:p>
            <a:r>
              <a:rPr lang="sv-SE" sz="2400" b="1" dirty="0" smtClean="0">
                <a:solidFill>
                  <a:schemeClr val="accent2">
                    <a:lumMod val="75000"/>
                  </a:schemeClr>
                </a:solidFill>
                <a:latin typeface="Comic Sans MS" panose="030F0702030302020204" pitchFamily="66" charset="0"/>
              </a:rPr>
              <a:t>Månförmörkelse</a:t>
            </a:r>
          </a:p>
          <a:p>
            <a:endParaRPr lang="sv-SE" sz="2400" b="1" dirty="0" smtClean="0">
              <a:solidFill>
                <a:schemeClr val="accent2">
                  <a:lumMod val="75000"/>
                </a:schemeClr>
              </a:solidFill>
              <a:latin typeface="Comic Sans MS" panose="030F0702030302020204" pitchFamily="66" charset="0"/>
            </a:endParaRPr>
          </a:p>
          <a:p>
            <a:endParaRPr lang="sv-SE" sz="2000" b="1" dirty="0">
              <a:solidFill>
                <a:srgbClr val="7A0820"/>
              </a:solidFill>
              <a:latin typeface="Comic Sans MS" panose="030F0702030302020204" pitchFamily="66" charset="0"/>
            </a:endParaRPr>
          </a:p>
        </p:txBody>
      </p:sp>
      <p:sp>
        <p:nvSpPr>
          <p:cNvPr id="7" name="Rektangel 6"/>
          <p:cNvSpPr/>
          <p:nvPr/>
        </p:nvSpPr>
        <p:spPr>
          <a:xfrm>
            <a:off x="0" y="2806818"/>
            <a:ext cx="2987382" cy="830997"/>
          </a:xfrm>
          <a:prstGeom prst="rect">
            <a:avLst/>
          </a:prstGeom>
          <a:noFill/>
        </p:spPr>
        <p:txBody>
          <a:bodyPr wrap="square" lIns="91440" tIns="45720" rIns="91440" bIns="45720">
            <a:spAutoFit/>
          </a:bodyPr>
          <a:lstStyle/>
          <a:p>
            <a:pPr algn="ctr"/>
            <a:r>
              <a:rPr lang="sv-SE" sz="2400" b="1" i="1" dirty="0" smtClean="0">
                <a:ln w="22225">
                  <a:solidFill>
                    <a:schemeClr val="accent2"/>
                  </a:solidFill>
                  <a:prstDash val="solid"/>
                </a:ln>
                <a:solidFill>
                  <a:schemeClr val="accent2">
                    <a:lumMod val="40000"/>
                    <a:lumOff val="60000"/>
                  </a:schemeClr>
                </a:solidFill>
              </a:rPr>
              <a:t>Stefan ritar, David försöker gissa</a:t>
            </a:r>
            <a:endParaRPr lang="sv-SE" sz="2400" b="1" i="1" cap="none" spc="0" dirty="0">
              <a:ln w="22225">
                <a:solidFill>
                  <a:schemeClr val="accent2"/>
                </a:solidFill>
                <a:prstDash val="solid"/>
              </a:ln>
              <a:solidFill>
                <a:schemeClr val="accent2">
                  <a:lumMod val="40000"/>
                  <a:lumOff val="60000"/>
                </a:schemeClr>
              </a:solidFill>
              <a:effectLst/>
            </a:endParaRPr>
          </a:p>
        </p:txBody>
      </p:sp>
      <p:pic>
        <p:nvPicPr>
          <p:cNvPr id="8" name="Bildobjekt 7" descr="image.png"/>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116122" y="63610"/>
            <a:ext cx="2961032" cy="2743208"/>
          </a:xfrm>
          <a:prstGeom prst="rect">
            <a:avLst/>
          </a:prstGeom>
          <a:noFill/>
          <a:ln>
            <a:noFill/>
          </a:ln>
        </p:spPr>
      </p:pic>
      <p:pic>
        <p:nvPicPr>
          <p:cNvPr id="5" name="Bildobjekt 4"/>
          <p:cNvPicPr>
            <a:picLocks noChangeAspect="1"/>
          </p:cNvPicPr>
          <p:nvPr/>
        </p:nvPicPr>
        <p:blipFill>
          <a:blip r:embed="rId4"/>
          <a:stretch>
            <a:fillRect/>
          </a:stretch>
        </p:blipFill>
        <p:spPr>
          <a:xfrm>
            <a:off x="7359187" y="180727"/>
            <a:ext cx="4382109" cy="6579301"/>
          </a:xfrm>
          <a:prstGeom prst="rect">
            <a:avLst/>
          </a:prstGeom>
        </p:spPr>
      </p:pic>
    </p:spTree>
    <p:extLst>
      <p:ext uri="{BB962C8B-B14F-4D97-AF65-F5344CB8AC3E}">
        <p14:creationId xmlns:p14="http://schemas.microsoft.com/office/powerpoint/2010/main" val="2447851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https://www.mitti.se/image-3.291781.188943.20240726080714.9a87a862af?size=51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3" name="AutoShape 5" descr="Garden Bunny | Roblox Item - Rolimon'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9" name="textruta 8"/>
          <p:cNvSpPr txBox="1"/>
          <p:nvPr/>
        </p:nvSpPr>
        <p:spPr>
          <a:xfrm>
            <a:off x="74387" y="0"/>
            <a:ext cx="6950075" cy="6986528"/>
          </a:xfrm>
          <a:prstGeom prst="rect">
            <a:avLst/>
          </a:prstGeom>
          <a:noFill/>
        </p:spPr>
        <p:txBody>
          <a:bodyPr wrap="square" rtlCol="0">
            <a:spAutoFit/>
          </a:bodyPr>
          <a:lstStyle/>
          <a:p>
            <a:r>
              <a:rPr lang="sv-SE" sz="2600" b="1" dirty="0" smtClean="0">
                <a:solidFill>
                  <a:srgbClr val="FFC000"/>
                </a:solidFill>
                <a:latin typeface="Comic Sans MS" panose="030F0702030302020204" pitchFamily="66" charset="0"/>
              </a:rPr>
              <a:t>Var </a:t>
            </a:r>
            <a:r>
              <a:rPr lang="sv-SE" sz="2600" b="1" dirty="0">
                <a:solidFill>
                  <a:srgbClr val="FFC000"/>
                </a:solidFill>
                <a:latin typeface="Comic Sans MS" panose="030F0702030302020204" pitchFamily="66" charset="0"/>
              </a:rPr>
              <a:t>ser man skuggor extra tydligt?</a:t>
            </a:r>
          </a:p>
          <a:p>
            <a:r>
              <a:rPr lang="sv-SE" sz="2600" dirty="0">
                <a:solidFill>
                  <a:srgbClr val="000000"/>
                </a:solidFill>
                <a:latin typeface="Comic Sans MS" panose="030F0702030302020204" pitchFamily="66" charset="0"/>
              </a:rPr>
              <a:t>• Soliga dagar utomhus</a:t>
            </a:r>
          </a:p>
          <a:p>
            <a:r>
              <a:rPr lang="sv-SE" sz="2600" dirty="0">
                <a:solidFill>
                  <a:srgbClr val="000000"/>
                </a:solidFill>
                <a:latin typeface="Comic Sans MS" panose="030F0702030302020204" pitchFamily="66" charset="0"/>
              </a:rPr>
              <a:t>• I lampans sken på kvällen</a:t>
            </a:r>
          </a:p>
          <a:p>
            <a:r>
              <a:rPr lang="sv-SE" sz="2600" dirty="0">
                <a:solidFill>
                  <a:srgbClr val="000000"/>
                </a:solidFill>
                <a:latin typeface="Comic Sans MS" panose="030F0702030302020204" pitchFamily="66" charset="0"/>
              </a:rPr>
              <a:t>• I ett mörkt rum med en ficklampa</a:t>
            </a:r>
          </a:p>
          <a:p>
            <a:r>
              <a:rPr lang="sv-SE" sz="2600" dirty="0">
                <a:solidFill>
                  <a:srgbClr val="000000"/>
                </a:solidFill>
                <a:latin typeface="Comic Sans MS" panose="030F0702030302020204" pitchFamily="66" charset="0"/>
              </a:rPr>
              <a:t>• När något står nära en vägg och ljuset kommer från en bestämd </a:t>
            </a:r>
            <a:r>
              <a:rPr lang="sv-SE" sz="2600" dirty="0" smtClean="0">
                <a:solidFill>
                  <a:srgbClr val="000000"/>
                </a:solidFill>
                <a:latin typeface="Comic Sans MS" panose="030F0702030302020204" pitchFamily="66" charset="0"/>
              </a:rPr>
              <a:t>riktning</a:t>
            </a:r>
          </a:p>
          <a:p>
            <a:endParaRPr lang="sv-SE" sz="2600" dirty="0" smtClean="0">
              <a:solidFill>
                <a:srgbClr val="000000"/>
              </a:solidFill>
              <a:latin typeface="Comic Sans MS" panose="030F0702030302020204" pitchFamily="66" charset="0"/>
            </a:endParaRPr>
          </a:p>
          <a:p>
            <a:r>
              <a:rPr lang="sv-SE" sz="2400" dirty="0">
                <a:latin typeface="Comic Sans MS" panose="030F0702030302020204" pitchFamily="66" charset="0"/>
              </a:rPr>
              <a:t>Skuggor blir mest synliga när ljuset är </a:t>
            </a:r>
            <a:r>
              <a:rPr lang="sv-SE" sz="2400" b="1" dirty="0">
                <a:latin typeface="Comic Sans MS" panose="030F0702030302020204" pitchFamily="66" charset="0"/>
              </a:rPr>
              <a:t>riktningsbestämt/hårt ljus</a:t>
            </a:r>
            <a:r>
              <a:rPr lang="sv-SE" sz="2400" dirty="0">
                <a:latin typeface="Comic Sans MS" panose="030F0702030302020204" pitchFamily="66" charset="0"/>
              </a:rPr>
              <a:t> (inte diffust) och objektet är nära en yta där skuggan kan synas. Soliga dagar eller lampans sken kan ge skuggor, men de blir ofta mjukare eller mindre tydliga. I ett mörkt rum med en ficklampa kan skuggan synas, men det krävs att ljuset träffar objektet på rätt sätt. Det absolut tydligaste är när objektet står nära en vägg och ljuset kommer från en klar riktning. </a:t>
            </a:r>
          </a:p>
          <a:p>
            <a:endParaRPr lang="sv-SE" sz="2600" dirty="0">
              <a:solidFill>
                <a:srgbClr val="000000"/>
              </a:solidFill>
              <a:latin typeface="Comic Sans MS" panose="030F0702030302020204" pitchFamily="66" charset="0"/>
            </a:endParaRPr>
          </a:p>
        </p:txBody>
      </p:sp>
      <p:pic>
        <p:nvPicPr>
          <p:cNvPr id="9218" name="Picture 2" descr="Sun-drenched Palm Poste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127" t="7084" r="9386" b="6854"/>
          <a:stretch/>
        </p:blipFill>
        <p:spPr bwMode="auto">
          <a:xfrm>
            <a:off x="7344642" y="160337"/>
            <a:ext cx="4663897" cy="6568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4398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anim calcmode="lin" valueType="num">
                                      <p:cBhvr additive="base">
                                        <p:cTn id="23"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218"/>
                                        </p:tgtEl>
                                        <p:attrNameLst>
                                          <p:attrName>style.visibility</p:attrName>
                                        </p:attrNameLst>
                                      </p:cBhvr>
                                      <p:to>
                                        <p:strVal val="visible"/>
                                      </p:to>
                                    </p:set>
                                    <p:anim calcmode="lin" valueType="num">
                                      <p:cBhvr additive="base">
                                        <p:cTn id="29" dur="500" fill="hold"/>
                                        <p:tgtEl>
                                          <p:spTgt spid="9218"/>
                                        </p:tgtEl>
                                        <p:attrNameLst>
                                          <p:attrName>ppt_x</p:attrName>
                                        </p:attrNameLst>
                                      </p:cBhvr>
                                      <p:tavLst>
                                        <p:tav tm="0">
                                          <p:val>
                                            <p:strVal val="#ppt_x"/>
                                          </p:val>
                                        </p:tav>
                                        <p:tav tm="100000">
                                          <p:val>
                                            <p:strVal val="#ppt_x"/>
                                          </p:val>
                                        </p:tav>
                                      </p:tavLst>
                                    </p:anim>
                                    <p:anim calcmode="lin" valueType="num">
                                      <p:cBhvr additive="base">
                                        <p:cTn id="30"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 calcmode="lin" valueType="num">
                                      <p:cBhvr additive="base">
                                        <p:cTn id="35"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616529" y="536726"/>
            <a:ext cx="8580664" cy="4493538"/>
          </a:xfrm>
          <a:prstGeom prst="rect">
            <a:avLst/>
          </a:prstGeom>
        </p:spPr>
        <p:txBody>
          <a:bodyPr wrap="square">
            <a:spAutoFit/>
          </a:bodyPr>
          <a:lstStyle/>
          <a:p>
            <a:endParaRPr lang="sv-SE" sz="2600" dirty="0">
              <a:latin typeface="Comic Sans MS" panose="030F0702030302020204" pitchFamily="66" charset="0"/>
            </a:endParaRPr>
          </a:p>
          <a:p>
            <a:r>
              <a:rPr lang="sv-SE" sz="2600" dirty="0">
                <a:latin typeface="Comic Sans MS" panose="030F0702030302020204" pitchFamily="66" charset="0"/>
              </a:rPr>
              <a:t/>
            </a:r>
            <a:br>
              <a:rPr lang="sv-SE" sz="2600" dirty="0">
                <a:latin typeface="Comic Sans MS" panose="030F0702030302020204" pitchFamily="66" charset="0"/>
              </a:rPr>
            </a:br>
            <a:r>
              <a:rPr lang="sv-SE" sz="2600" b="1" dirty="0" smtClean="0">
                <a:solidFill>
                  <a:srgbClr val="000000"/>
                </a:solidFill>
                <a:latin typeface="Comic Sans MS" panose="030F0702030302020204" pitchFamily="66" charset="0"/>
              </a:rPr>
              <a:t>Kan </a:t>
            </a:r>
            <a:r>
              <a:rPr lang="sv-SE" sz="2600" b="1" dirty="0">
                <a:solidFill>
                  <a:srgbClr val="000000"/>
                </a:solidFill>
                <a:latin typeface="Comic Sans MS" panose="030F0702030302020204" pitchFamily="66" charset="0"/>
              </a:rPr>
              <a:t>du rita ditt eget exempel på en skugga</a:t>
            </a:r>
            <a:r>
              <a:rPr lang="sv-SE" sz="2600" b="1" dirty="0" smtClean="0">
                <a:solidFill>
                  <a:srgbClr val="000000"/>
                </a:solidFill>
                <a:latin typeface="Comic Sans MS" panose="030F0702030302020204" pitchFamily="66" charset="0"/>
              </a:rPr>
              <a:t>?</a:t>
            </a:r>
          </a:p>
          <a:p>
            <a:endParaRPr lang="sv-SE" sz="2600" b="1" dirty="0">
              <a:solidFill>
                <a:srgbClr val="000000"/>
              </a:solidFill>
              <a:latin typeface="Comic Sans MS" panose="030F0702030302020204" pitchFamily="66" charset="0"/>
            </a:endParaRPr>
          </a:p>
          <a:p>
            <a:r>
              <a:rPr lang="sv-SE" sz="2600" dirty="0">
                <a:solidFill>
                  <a:srgbClr val="000000"/>
                </a:solidFill>
                <a:latin typeface="Comic Sans MS" panose="030F0702030302020204" pitchFamily="66" charset="0"/>
              </a:rPr>
              <a:t>Förslag: rita …</a:t>
            </a:r>
          </a:p>
          <a:p>
            <a:r>
              <a:rPr lang="sv-SE" sz="2600" dirty="0">
                <a:solidFill>
                  <a:srgbClr val="000000"/>
                </a:solidFill>
                <a:latin typeface="Comic Sans MS" panose="030F0702030302020204" pitchFamily="66" charset="0"/>
              </a:rPr>
              <a:t>1.	En lampa eller sol (ljuskällor)</a:t>
            </a:r>
          </a:p>
          <a:p>
            <a:r>
              <a:rPr lang="sv-SE" sz="2600" dirty="0">
                <a:solidFill>
                  <a:srgbClr val="000000"/>
                </a:solidFill>
                <a:latin typeface="Comic Sans MS" panose="030F0702030302020204" pitchFamily="66" charset="0"/>
              </a:rPr>
              <a:t>2.	Ett föremål – t.ex. du själv, din hand eller ett träd</a:t>
            </a:r>
          </a:p>
          <a:p>
            <a:r>
              <a:rPr lang="sv-SE" sz="2600" dirty="0">
                <a:solidFill>
                  <a:srgbClr val="000000"/>
                </a:solidFill>
                <a:latin typeface="Comic Sans MS" panose="030F0702030302020204" pitchFamily="66" charset="0"/>
              </a:rPr>
              <a:t>3.	Ljuset som kommer från lampan</a:t>
            </a:r>
          </a:p>
          <a:p>
            <a:r>
              <a:rPr lang="sv-SE" sz="2600" dirty="0">
                <a:solidFill>
                  <a:srgbClr val="000000"/>
                </a:solidFill>
                <a:latin typeface="Comic Sans MS" panose="030F0702030302020204" pitchFamily="66" charset="0"/>
              </a:rPr>
              <a:t>4.	Det mörka området där ljuset inte når!</a:t>
            </a:r>
          </a:p>
          <a:p>
            <a:endParaRPr lang="sv-SE" sz="2600" dirty="0">
              <a:latin typeface="Comic Sans MS" panose="030F0702030302020204" pitchFamily="66" charset="0"/>
            </a:endParaRPr>
          </a:p>
        </p:txBody>
      </p:sp>
    </p:spTree>
    <p:extLst>
      <p:ext uri="{BB962C8B-B14F-4D97-AF65-F5344CB8AC3E}">
        <p14:creationId xmlns:p14="http://schemas.microsoft.com/office/powerpoint/2010/main" val="285896357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673876" y="0"/>
            <a:ext cx="8643841" cy="1015663"/>
          </a:xfrm>
          <a:prstGeom prst="rect">
            <a:avLst/>
          </a:prstGeom>
          <a:noFill/>
        </p:spPr>
        <p:txBody>
          <a:bodyPr wrap="none" lIns="91440" tIns="45720" rIns="91440" bIns="45720">
            <a:spAutoFit/>
          </a:bodyPr>
          <a:lstStyle/>
          <a:p>
            <a:pPr algn="ctr"/>
            <a:r>
              <a:rPr lang="sv-SE" sz="6000" b="1" cap="none" spc="0" dirty="0" smtClean="0">
                <a:ln w="22225">
                  <a:solidFill>
                    <a:schemeClr val="accent2"/>
                  </a:solidFill>
                  <a:prstDash val="solid"/>
                </a:ln>
                <a:solidFill>
                  <a:schemeClr val="accent2">
                    <a:lumMod val="40000"/>
                    <a:lumOff val="60000"/>
                  </a:schemeClr>
                </a:solidFill>
                <a:effectLst/>
              </a:rPr>
              <a:t>Vi ses igen i nästa äventyr!</a:t>
            </a:r>
            <a:endParaRPr lang="sv-SE" sz="6000" b="1" cap="none" spc="0" dirty="0">
              <a:ln w="22225">
                <a:solidFill>
                  <a:schemeClr val="accent2"/>
                </a:solidFill>
                <a:prstDash val="solid"/>
              </a:ln>
              <a:solidFill>
                <a:schemeClr val="accent2">
                  <a:lumMod val="40000"/>
                  <a:lumOff val="60000"/>
                </a:schemeClr>
              </a:solidFill>
              <a:effectLst/>
            </a:endParaRPr>
          </a:p>
        </p:txBody>
      </p:sp>
      <p:sp>
        <p:nvSpPr>
          <p:cNvPr id="3" name="textruta 2"/>
          <p:cNvSpPr txBox="1"/>
          <p:nvPr/>
        </p:nvSpPr>
        <p:spPr>
          <a:xfrm>
            <a:off x="2551256" y="6119565"/>
            <a:ext cx="7025641" cy="461665"/>
          </a:xfrm>
          <a:prstGeom prst="rect">
            <a:avLst/>
          </a:prstGeom>
          <a:noFill/>
        </p:spPr>
        <p:txBody>
          <a:bodyPr wrap="none" rtlCol="0">
            <a:spAutoFit/>
          </a:bodyPr>
          <a:lstStyle/>
          <a:p>
            <a:r>
              <a:rPr lang="sv-SE" sz="2400" b="1" dirty="0" smtClean="0">
                <a:solidFill>
                  <a:srgbClr val="0070C0"/>
                </a:solidFill>
              </a:rPr>
              <a:t>Tanja Bajraktarova, Tallbohovskolan, Järfälla  1/2026</a:t>
            </a:r>
            <a:endParaRPr lang="sv-SE" sz="2400" b="1" dirty="0">
              <a:solidFill>
                <a:srgbClr val="0070C0"/>
              </a:solidFill>
            </a:endParaRPr>
          </a:p>
        </p:txBody>
      </p:sp>
      <p:pic>
        <p:nvPicPr>
          <p:cNvPr id="4" name="Bildobjekt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9676" y="1015663"/>
            <a:ext cx="6492240" cy="4869180"/>
          </a:xfrm>
          <a:prstGeom prst="rect">
            <a:avLst/>
          </a:prstGeom>
        </p:spPr>
      </p:pic>
    </p:spTree>
    <p:extLst>
      <p:ext uri="{BB962C8B-B14F-4D97-AF65-F5344CB8AC3E}">
        <p14:creationId xmlns:p14="http://schemas.microsoft.com/office/powerpoint/2010/main" val="2062926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876507" y="453224"/>
            <a:ext cx="8142136" cy="6006131"/>
          </a:xfrm>
          <a:prstGeom prst="rect">
            <a:avLst/>
          </a:prstGeom>
        </p:spPr>
        <p:txBody>
          <a:bodyPr wrap="square">
            <a:spAutoFit/>
          </a:bodyPr>
          <a:lstStyle/>
          <a:p>
            <a:pPr indent="457200" algn="just">
              <a:lnSpc>
                <a:spcPct val="107000"/>
              </a:lnSpc>
              <a:spcAft>
                <a:spcPts val="800"/>
              </a:spcAft>
            </a:pPr>
            <a:r>
              <a:rPr lang="sv-SE" sz="2400" b="1" dirty="0">
                <a:solidFill>
                  <a:srgbClr val="0070C0"/>
                </a:solidFill>
                <a:latin typeface="Comic Sans MS" panose="030F0702030302020204" pitchFamily="66" charset="0"/>
                <a:ea typeface="Calibri" panose="020F0502020204030204" pitchFamily="34" charset="0"/>
                <a:cs typeface="Times New Roman" panose="02020603050405020304" pitchFamily="18" charset="0"/>
              </a:rPr>
              <a:t>Vad ritar Stefan?</a:t>
            </a:r>
            <a:r>
              <a:rPr lang="sv-SE" sz="2400" dirty="0">
                <a:solidFill>
                  <a:srgbClr val="0070C0"/>
                </a:solidFill>
                <a:latin typeface="Comic Sans MS" panose="030F0702030302020204" pitchFamily="66" charset="0"/>
                <a:ea typeface="Calibri" panose="020F0502020204030204" pitchFamily="34" charset="0"/>
                <a:cs typeface="Times New Roman" panose="02020603050405020304" pitchFamily="18" charset="0"/>
              </a:rPr>
              <a:t> </a:t>
            </a:r>
            <a:r>
              <a:rPr lang="sv-SE" sz="2400" dirty="0">
                <a:latin typeface="Comic Sans MS" panose="030F0702030302020204" pitchFamily="66" charset="0"/>
                <a:ea typeface="Calibri" panose="020F0502020204030204" pitchFamily="34" charset="0"/>
                <a:cs typeface="Times New Roman" panose="02020603050405020304" pitchFamily="18" charset="0"/>
              </a:rPr>
              <a:t>- en kort berättelse som handlar om två bröder där en av bröderna ritar(Stefan) och den andra(David) gissar vad den första ritar. På ett sätt försöker </a:t>
            </a:r>
            <a:r>
              <a:rPr lang="sv-SE" sz="2400" dirty="0" smtClean="0">
                <a:latin typeface="Comic Sans MS" panose="030F0702030302020204" pitchFamily="66" charset="0"/>
                <a:ea typeface="Calibri" panose="020F0502020204030204" pitchFamily="34" charset="0"/>
                <a:cs typeface="Times New Roman" panose="02020603050405020304" pitchFamily="18" charset="0"/>
              </a:rPr>
              <a:t>David </a:t>
            </a:r>
            <a:r>
              <a:rPr lang="sv-SE" sz="2400" dirty="0">
                <a:latin typeface="Comic Sans MS" panose="030F0702030302020204" pitchFamily="66" charset="0"/>
                <a:ea typeface="Calibri" panose="020F0502020204030204" pitchFamily="34" charset="0"/>
                <a:cs typeface="Times New Roman" panose="02020603050405020304" pitchFamily="18" charset="0"/>
              </a:rPr>
              <a:t>locka er åt andra hållet.</a:t>
            </a:r>
          </a:p>
          <a:p>
            <a:pPr indent="457200" algn="just">
              <a:lnSpc>
                <a:spcPct val="107000"/>
              </a:lnSpc>
              <a:spcAft>
                <a:spcPts val="800"/>
              </a:spcAft>
            </a:pPr>
            <a:r>
              <a:rPr lang="sv-SE" sz="2400" dirty="0" smtClean="0">
                <a:latin typeface="Comic Sans MS" panose="030F0702030302020204" pitchFamily="66" charset="0"/>
                <a:ea typeface="Calibri" panose="020F0502020204030204" pitchFamily="34" charset="0"/>
                <a:cs typeface="Times New Roman" panose="02020603050405020304" pitchFamily="18" charset="0"/>
              </a:rPr>
              <a:t>Ni lyssnar </a:t>
            </a:r>
            <a:r>
              <a:rPr lang="sv-SE" sz="2400" dirty="0">
                <a:latin typeface="Comic Sans MS" panose="030F0702030302020204" pitchFamily="66" charset="0"/>
                <a:ea typeface="Calibri" panose="020F0502020204030204" pitchFamily="34" charset="0"/>
                <a:cs typeface="Times New Roman" panose="02020603050405020304" pitchFamily="18" charset="0"/>
              </a:rPr>
              <a:t>och ritar det som Stefan från berättelsen ritar. Men ni ser inte vad Stefan ritar, bara vad David gissar. Syftet är att gissa vad Stefan ritar, men </a:t>
            </a:r>
            <a:r>
              <a:rPr lang="sv-SE" sz="2400" b="1" dirty="0">
                <a:latin typeface="Comic Sans MS" panose="030F0702030302020204" pitchFamily="66" charset="0"/>
                <a:ea typeface="Calibri" panose="020F0502020204030204" pitchFamily="34" charset="0"/>
                <a:cs typeface="Times New Roman" panose="02020603050405020304" pitchFamily="18" charset="0"/>
              </a:rPr>
              <a:t>på slutet av berättelsen</a:t>
            </a:r>
            <a:r>
              <a:rPr lang="sv-SE" sz="2400" dirty="0">
                <a:latin typeface="Comic Sans MS" panose="030F0702030302020204" pitchFamily="66" charset="0"/>
                <a:ea typeface="Calibri" panose="020F0502020204030204" pitchFamily="34" charset="0"/>
                <a:cs typeface="Times New Roman" panose="02020603050405020304" pitchFamily="18" charset="0"/>
              </a:rPr>
              <a:t>. </a:t>
            </a:r>
          </a:p>
          <a:p>
            <a:pPr indent="457200" algn="just">
              <a:lnSpc>
                <a:spcPct val="107000"/>
              </a:lnSpc>
              <a:spcAft>
                <a:spcPts val="800"/>
              </a:spcAft>
            </a:pPr>
            <a:r>
              <a:rPr lang="sv-SE" sz="24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Ni </a:t>
            </a:r>
            <a:r>
              <a:rPr lang="sv-SE" sz="2400" b="1" dirty="0">
                <a:solidFill>
                  <a:schemeClr val="accent1">
                    <a:lumMod val="75000"/>
                  </a:schemeClr>
                </a:solidFill>
                <a:highlight>
                  <a:srgbClr val="FFFF00"/>
                </a:highlight>
                <a:latin typeface="Comic Sans MS" panose="030F0702030302020204" pitchFamily="66" charset="0"/>
                <a:ea typeface="Calibri" panose="020F0502020204030204" pitchFamily="34" charset="0"/>
                <a:cs typeface="Times New Roman" panose="02020603050405020304" pitchFamily="18" charset="0"/>
              </a:rPr>
              <a:t>säger </a:t>
            </a:r>
            <a:r>
              <a:rPr lang="sv-SE" sz="2400" b="1" dirty="0" smtClean="0">
                <a:solidFill>
                  <a:schemeClr val="accent1">
                    <a:lumMod val="75000"/>
                  </a:schemeClr>
                </a:solidFill>
                <a:highlight>
                  <a:srgbClr val="FFFF00"/>
                </a:highlight>
                <a:latin typeface="Comic Sans MS" panose="030F0702030302020204" pitchFamily="66" charset="0"/>
                <a:ea typeface="Calibri" panose="020F0502020204030204" pitchFamily="34" charset="0"/>
                <a:cs typeface="Times New Roman" panose="02020603050405020304" pitchFamily="18" charset="0"/>
              </a:rPr>
              <a:t>inte</a:t>
            </a:r>
            <a:r>
              <a:rPr lang="sv-SE" sz="2400" b="1" dirty="0" smtClean="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a:t>
            </a:r>
            <a:r>
              <a:rPr lang="sv-SE" sz="24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gissningen till slutet. Då </a:t>
            </a:r>
            <a:r>
              <a:rPr lang="sv-SE" sz="2400" b="1" dirty="0">
                <a:solidFill>
                  <a:schemeClr val="accent1">
                    <a:lumMod val="75000"/>
                  </a:schemeClr>
                </a:solidFill>
                <a:highlight>
                  <a:srgbClr val="FFFF00"/>
                </a:highlight>
                <a:latin typeface="Comic Sans MS" panose="030F0702030302020204" pitchFamily="66" charset="0"/>
                <a:ea typeface="Calibri" panose="020F0502020204030204" pitchFamily="34" charset="0"/>
                <a:cs typeface="Times New Roman" panose="02020603050405020304" pitchFamily="18" charset="0"/>
              </a:rPr>
              <a:t>skriver</a:t>
            </a:r>
            <a:r>
              <a:rPr lang="sv-SE" sz="2400" b="1"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rPr>
              <a:t> ni bara på pappret era gissningar. </a:t>
            </a:r>
            <a:endParaRPr lang="sv-SE" sz="2400" dirty="0">
              <a:solidFill>
                <a:schemeClr val="accent1">
                  <a:lumMod val="75000"/>
                </a:schemeClr>
              </a:solidFill>
              <a:latin typeface="Comic Sans MS" panose="030F0702030302020204" pitchFamily="66"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sv-SE" sz="2200" dirty="0">
                <a:latin typeface="Comic Sans MS" panose="030F0702030302020204" pitchFamily="66" charset="0"/>
                <a:ea typeface="Calibri" panose="020F0502020204030204" pitchFamily="34" charset="0"/>
                <a:cs typeface="Times New Roman" panose="02020603050405020304" pitchFamily="18" charset="0"/>
              </a:rPr>
              <a:t> </a:t>
            </a:r>
          </a:p>
          <a:p>
            <a:pPr indent="457200" algn="just">
              <a:lnSpc>
                <a:spcPct val="107000"/>
              </a:lnSpc>
              <a:spcAft>
                <a:spcPts val="800"/>
              </a:spcAft>
            </a:pPr>
            <a:r>
              <a:rPr lang="sv-SE" sz="2200" dirty="0">
                <a:latin typeface="Comic Sans MS" panose="030F0702030302020204" pitchFamily="66" charset="0"/>
                <a:ea typeface="Calibri" panose="020F0502020204030204" pitchFamily="34" charset="0"/>
                <a:cs typeface="Times New Roman" panose="02020603050405020304" pitchFamily="18" charset="0"/>
              </a:rPr>
              <a:t> </a:t>
            </a:r>
          </a:p>
          <a:p>
            <a:pPr indent="457200" algn="just">
              <a:lnSpc>
                <a:spcPct val="107000"/>
              </a:lnSpc>
              <a:spcAft>
                <a:spcPts val="800"/>
              </a:spcAft>
            </a:pPr>
            <a:r>
              <a:rPr lang="sv-SE" sz="2200" dirty="0">
                <a:latin typeface="Comic Sans MS" panose="030F0702030302020204" pitchFamily="66" charset="0"/>
                <a:ea typeface="Calibri" panose="020F0502020204030204" pitchFamily="34" charset="0"/>
                <a:cs typeface="Times New Roman" panose="02020603050405020304" pitchFamily="18" charset="0"/>
              </a:rPr>
              <a:t>Berättelsens koncept är hämtat från </a:t>
            </a:r>
            <a:r>
              <a:rPr lang="sv-SE" sz="2200" dirty="0" smtClean="0">
                <a:latin typeface="Comic Sans MS" panose="030F0702030302020204" pitchFamily="66" charset="0"/>
                <a:ea typeface="Calibri" panose="020F0502020204030204" pitchFamily="34" charset="0"/>
                <a:cs typeface="Times New Roman" panose="02020603050405020304" pitchFamily="18" charset="0"/>
              </a:rPr>
              <a:t>Tanja Bajraktarova </a:t>
            </a:r>
            <a:r>
              <a:rPr lang="sv-SE" sz="2200" dirty="0">
                <a:latin typeface="Comic Sans MS" panose="030F0702030302020204" pitchFamily="66" charset="0"/>
                <a:ea typeface="Calibri" panose="020F0502020204030204" pitchFamily="34" charset="0"/>
                <a:cs typeface="Times New Roman" panose="02020603050405020304" pitchFamily="18" charset="0"/>
              </a:rPr>
              <a:t>(2020).</a:t>
            </a:r>
            <a:endParaRPr lang="sv-SE" sz="2200" dirty="0">
              <a:effectLst/>
              <a:latin typeface="Comic Sans MS" panose="030F0702030302020204" pitchFamily="66"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416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https://www.mitti.se/image-3.291781.188943.20240726080714.9a87a862af?size=51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2" name="Rektangel 1"/>
          <p:cNvSpPr/>
          <p:nvPr/>
        </p:nvSpPr>
        <p:spPr>
          <a:xfrm>
            <a:off x="155575" y="341907"/>
            <a:ext cx="7053489" cy="1692771"/>
          </a:xfrm>
          <a:prstGeom prst="rect">
            <a:avLst/>
          </a:prstGeom>
        </p:spPr>
        <p:txBody>
          <a:bodyPr wrap="square">
            <a:spAutoFit/>
          </a:bodyPr>
          <a:lstStyle/>
          <a:p>
            <a:r>
              <a:rPr lang="sv-SE" sz="2600" dirty="0">
                <a:latin typeface="Comic Sans MS" panose="030F0702030302020204" pitchFamily="66" charset="0"/>
              </a:rPr>
              <a:t>Stefan satt vid bordet och började rita en stor, gul sol som lyste starkt över skogen. Han gjorde solstrålarna extra tydliga, som om solen ville visa musklerna</a:t>
            </a:r>
            <a:r>
              <a:rPr lang="sv-SE" sz="2600" dirty="0" smtClean="0">
                <a:latin typeface="Comic Sans MS" panose="030F0702030302020204" pitchFamily="66" charset="0"/>
              </a:rPr>
              <a:t>.</a:t>
            </a:r>
            <a:endParaRPr lang="sv-SE" sz="2600" dirty="0">
              <a:latin typeface="Comic Sans MS" panose="030F0702030302020204" pitchFamily="66" charset="0"/>
            </a:endParaRPr>
          </a:p>
        </p:txBody>
      </p:sp>
      <p:sp>
        <p:nvSpPr>
          <p:cNvPr id="6" name="Rektangel 5"/>
          <p:cNvSpPr/>
          <p:nvPr/>
        </p:nvSpPr>
        <p:spPr>
          <a:xfrm>
            <a:off x="155575" y="2386505"/>
            <a:ext cx="5951027" cy="4093428"/>
          </a:xfrm>
          <a:prstGeom prst="rect">
            <a:avLst/>
          </a:prstGeom>
        </p:spPr>
        <p:txBody>
          <a:bodyPr wrap="square">
            <a:spAutoFit/>
          </a:bodyPr>
          <a:lstStyle/>
          <a:p>
            <a:r>
              <a:rPr lang="sv-SE" sz="2600" dirty="0">
                <a:latin typeface="Comic Sans MS" panose="030F0702030302020204" pitchFamily="66" charset="0"/>
              </a:rPr>
              <a:t>David lutade sig över pappret och hummade</a:t>
            </a:r>
            <a:r>
              <a:rPr lang="sv-SE" sz="2600" dirty="0" smtClean="0">
                <a:latin typeface="Comic Sans MS" panose="030F0702030302020204" pitchFamily="66" charset="0"/>
              </a:rPr>
              <a:t>.</a:t>
            </a:r>
          </a:p>
          <a:p>
            <a:endParaRPr lang="sv-SE" sz="2600" dirty="0">
              <a:latin typeface="Comic Sans MS" panose="030F0702030302020204" pitchFamily="66" charset="0"/>
            </a:endParaRPr>
          </a:p>
          <a:p>
            <a:r>
              <a:rPr lang="sv-SE" sz="2600" dirty="0">
                <a:latin typeface="Comic Sans MS" panose="030F0702030302020204" pitchFamily="66" charset="0"/>
              </a:rPr>
              <a:t>– Intressant… en sol. Oukej… det här känns som början på en berättelse på en sommardag där någon har tänkt</a:t>
            </a:r>
            <a:r>
              <a:rPr lang="sv-SE" sz="2600" dirty="0" smtClean="0">
                <a:latin typeface="Comic Sans MS" panose="030F0702030302020204" pitchFamily="66" charset="0"/>
              </a:rPr>
              <a:t>: </a:t>
            </a:r>
          </a:p>
          <a:p>
            <a:endParaRPr lang="sv-SE" sz="2600" dirty="0">
              <a:latin typeface="Comic Sans MS" panose="030F0702030302020204" pitchFamily="66" charset="0"/>
            </a:endParaRPr>
          </a:p>
          <a:p>
            <a:r>
              <a:rPr lang="sv-SE" sz="2600" dirty="0" smtClean="0">
                <a:latin typeface="Comic Sans MS" panose="030F0702030302020204" pitchFamily="66" charset="0"/>
              </a:rPr>
              <a:t>”</a:t>
            </a:r>
            <a:r>
              <a:rPr lang="sv-SE" sz="2600" dirty="0">
                <a:latin typeface="Comic Sans MS" panose="030F0702030302020204" pitchFamily="66" charset="0"/>
              </a:rPr>
              <a:t>Hur svårt kan det vara att inte bli svettig?”</a:t>
            </a:r>
          </a:p>
          <a:p>
            <a:endParaRPr lang="sv-SE" sz="2600" dirty="0">
              <a:latin typeface="Comic Sans MS" panose="030F0702030302020204" pitchFamily="66" charset="0"/>
            </a:endParaRPr>
          </a:p>
        </p:txBody>
      </p:sp>
      <p:pic>
        <p:nvPicPr>
          <p:cNvPr id="1026" name="Picture 2" descr="im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6153" y="160338"/>
            <a:ext cx="4381047" cy="6563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223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https://www.mitti.se/image-3.291781.188943.20240726080714.9a87a862af?size=51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3" name="AutoShape 5" descr="Garden Bunny | Roblox Item - Rolimon'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2" name="textruta 11"/>
          <p:cNvSpPr txBox="1"/>
          <p:nvPr/>
        </p:nvSpPr>
        <p:spPr>
          <a:xfrm>
            <a:off x="460375" y="667396"/>
            <a:ext cx="4661590" cy="5970865"/>
          </a:xfrm>
          <a:prstGeom prst="rect">
            <a:avLst/>
          </a:prstGeom>
          <a:noFill/>
        </p:spPr>
        <p:txBody>
          <a:bodyPr wrap="square" rtlCol="0">
            <a:spAutoFit/>
          </a:bodyPr>
          <a:lstStyle/>
          <a:p>
            <a:r>
              <a:rPr lang="sv-SE" sz="2600" dirty="0">
                <a:solidFill>
                  <a:srgbClr val="000000"/>
                </a:solidFill>
                <a:latin typeface="Comic Sans MS" panose="030F0702030302020204" pitchFamily="66" charset="0"/>
              </a:rPr>
              <a:t>Stefan flinade men fortsatte. </a:t>
            </a:r>
            <a:endParaRPr lang="sv-SE" sz="2600" dirty="0" smtClean="0">
              <a:solidFill>
                <a:srgbClr val="000000"/>
              </a:solidFill>
              <a:latin typeface="Comic Sans MS" panose="030F0702030302020204" pitchFamily="66" charset="0"/>
            </a:endParaRPr>
          </a:p>
          <a:p>
            <a:r>
              <a:rPr lang="sv-SE" sz="2600" dirty="0" smtClean="0">
                <a:solidFill>
                  <a:srgbClr val="000000"/>
                </a:solidFill>
                <a:latin typeface="Comic Sans MS" panose="030F0702030302020204" pitchFamily="66" charset="0"/>
              </a:rPr>
              <a:t>Nu </a:t>
            </a:r>
            <a:r>
              <a:rPr lang="sv-SE" sz="2600" dirty="0">
                <a:solidFill>
                  <a:srgbClr val="000000"/>
                </a:solidFill>
                <a:latin typeface="Comic Sans MS" panose="030F0702030302020204" pitchFamily="66" charset="0"/>
              </a:rPr>
              <a:t>ritade han en person som stod mitt i solen</a:t>
            </a:r>
            <a:r>
              <a:rPr lang="sv-SE" sz="2600" dirty="0" smtClean="0">
                <a:solidFill>
                  <a:srgbClr val="000000"/>
                </a:solidFill>
                <a:latin typeface="Comic Sans MS" panose="030F0702030302020204" pitchFamily="66" charset="0"/>
              </a:rPr>
              <a:t>.</a:t>
            </a:r>
          </a:p>
          <a:p>
            <a:endParaRPr lang="sv-SE" sz="2600" dirty="0">
              <a:solidFill>
                <a:srgbClr val="000000"/>
              </a:solidFill>
              <a:latin typeface="Comic Sans MS" panose="030F0702030302020204" pitchFamily="66" charset="0"/>
            </a:endParaRPr>
          </a:p>
          <a:p>
            <a:r>
              <a:rPr lang="sv-SE" sz="2600" dirty="0">
                <a:solidFill>
                  <a:srgbClr val="000000"/>
                </a:solidFill>
                <a:latin typeface="Comic Sans MS" panose="030F0702030302020204" pitchFamily="66" charset="0"/>
              </a:rPr>
              <a:t>David nickade igen.</a:t>
            </a:r>
          </a:p>
          <a:p>
            <a:endParaRPr lang="sv-SE" sz="2600" dirty="0" smtClean="0">
              <a:solidFill>
                <a:srgbClr val="000000"/>
              </a:solidFill>
              <a:latin typeface="Comic Sans MS" panose="030F0702030302020204" pitchFamily="66" charset="0"/>
            </a:endParaRPr>
          </a:p>
          <a:p>
            <a:r>
              <a:rPr lang="sv-SE" sz="2600" dirty="0" smtClean="0">
                <a:solidFill>
                  <a:srgbClr val="000000"/>
                </a:solidFill>
                <a:latin typeface="Comic Sans MS" panose="030F0702030302020204" pitchFamily="66" charset="0"/>
              </a:rPr>
              <a:t>– </a:t>
            </a:r>
            <a:r>
              <a:rPr lang="sv-SE" sz="2600" dirty="0">
                <a:solidFill>
                  <a:srgbClr val="000000"/>
                </a:solidFill>
                <a:latin typeface="Comic Sans MS" panose="030F0702030302020204" pitchFamily="66" charset="0"/>
              </a:rPr>
              <a:t>Jaha, jag ser. Det är alltså en modig forskare som testar om man kan smälta som glass om man står tillräckligt länge i solen</a:t>
            </a:r>
            <a:r>
              <a:rPr lang="sv-SE" sz="2600" dirty="0" smtClean="0">
                <a:solidFill>
                  <a:srgbClr val="000000"/>
                </a:solidFill>
                <a:latin typeface="Comic Sans MS" panose="030F0702030302020204" pitchFamily="66" charset="0"/>
              </a:rPr>
              <a:t>?</a:t>
            </a:r>
          </a:p>
          <a:p>
            <a:endParaRPr lang="sv-SE" sz="2600" dirty="0">
              <a:solidFill>
                <a:srgbClr val="000000"/>
              </a:solidFill>
              <a:latin typeface="Comic Sans MS" panose="030F0702030302020204" pitchFamily="66" charset="0"/>
            </a:endParaRPr>
          </a:p>
          <a:p>
            <a:endParaRPr lang="sv-SE" sz="2600" dirty="0" smtClean="0">
              <a:solidFill>
                <a:srgbClr val="000000"/>
              </a:solidFill>
              <a:latin typeface="Comic Sans MS" panose="030F0702030302020204" pitchFamily="66" charset="0"/>
            </a:endParaRPr>
          </a:p>
          <a:p>
            <a:r>
              <a:rPr lang="sv-SE" b="1" dirty="0"/>
              <a:t>👉 </a:t>
            </a:r>
            <a:r>
              <a:rPr lang="sv-SE" b="1" i="1" dirty="0"/>
              <a:t>Flinade </a:t>
            </a:r>
            <a:r>
              <a:rPr lang="sv-SE" i="1" dirty="0"/>
              <a:t>= log brett, ofta lite busigt/</a:t>
            </a:r>
            <a:r>
              <a:rPr lang="sv-SE" dirty="0"/>
              <a:t> lekfullt</a:t>
            </a:r>
            <a:r>
              <a:rPr lang="sv-SE" dirty="0" smtClean="0"/>
              <a:t>.</a:t>
            </a:r>
            <a:endParaRPr lang="sv-SE" dirty="0"/>
          </a:p>
        </p:txBody>
      </p:sp>
      <p:pic>
        <p:nvPicPr>
          <p:cNvPr id="2050" name="Picture 2" descr="im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0788" y="135451"/>
            <a:ext cx="4405539" cy="6600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26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8" end="8"/>
                                            </p:txEl>
                                          </p:spTgt>
                                        </p:tgtEl>
                                        <p:attrNameLst>
                                          <p:attrName>style.visibility</p:attrName>
                                        </p:attrNameLst>
                                      </p:cBhvr>
                                      <p:to>
                                        <p:strVal val="visible"/>
                                      </p:to>
                                    </p:set>
                                    <p:anim calcmode="lin" valueType="num">
                                      <p:cBhvr additive="base">
                                        <p:cTn id="13" dur="500" fill="hold"/>
                                        <p:tgtEl>
                                          <p:spTgt spid="12">
                                            <p:txEl>
                                              <p:pRg st="8" end="8"/>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 calcmode="lin" valueType="num">
                                      <p:cBhvr additive="base">
                                        <p:cTn id="19"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xEl>
                                              <p:pRg st="3" end="3"/>
                                            </p:txEl>
                                          </p:spTgt>
                                        </p:tgtEl>
                                        <p:attrNameLst>
                                          <p:attrName>style.visibility</p:attrName>
                                        </p:attrNameLst>
                                      </p:cBhvr>
                                      <p:to>
                                        <p:strVal val="visible"/>
                                      </p:to>
                                    </p:set>
                                    <p:anim calcmode="lin" valueType="num">
                                      <p:cBhvr additive="base">
                                        <p:cTn id="25"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xEl>
                                              <p:pRg st="5" end="5"/>
                                            </p:txEl>
                                          </p:spTgt>
                                        </p:tgtEl>
                                        <p:attrNameLst>
                                          <p:attrName>style.visibility</p:attrName>
                                        </p:attrNameLst>
                                      </p:cBhvr>
                                      <p:to>
                                        <p:strVal val="visible"/>
                                      </p:to>
                                    </p:set>
                                    <p:anim calcmode="lin" valueType="num">
                                      <p:cBhvr additive="base">
                                        <p:cTn id="29"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wheel(1)">
                                      <p:cBhvr>
                                        <p:cTn id="35"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https://www.mitti.se/image-3.291781.188943.20240726080714.9a87a862af?size=51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3" name="AutoShape 5" descr="Garden Bunny | Roblox Item - Rolimon'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2" name="textruta 11"/>
          <p:cNvSpPr txBox="1"/>
          <p:nvPr/>
        </p:nvSpPr>
        <p:spPr>
          <a:xfrm>
            <a:off x="244929" y="465138"/>
            <a:ext cx="5029436" cy="5693866"/>
          </a:xfrm>
          <a:prstGeom prst="rect">
            <a:avLst/>
          </a:prstGeom>
          <a:noFill/>
        </p:spPr>
        <p:txBody>
          <a:bodyPr wrap="square" rtlCol="0">
            <a:spAutoFit/>
          </a:bodyPr>
          <a:lstStyle/>
          <a:p>
            <a:r>
              <a:rPr lang="sv-SE" sz="2600" dirty="0">
                <a:solidFill>
                  <a:srgbClr val="000000"/>
                </a:solidFill>
                <a:latin typeface="Comic Sans MS" panose="030F0702030302020204" pitchFamily="66" charset="0"/>
              </a:rPr>
              <a:t>Stefan skrattade tyst och lade till marken under personen, torr, hård och mörkt brun</a:t>
            </a:r>
            <a:r>
              <a:rPr lang="sv-SE" sz="2600" dirty="0" smtClean="0">
                <a:solidFill>
                  <a:srgbClr val="000000"/>
                </a:solidFill>
                <a:latin typeface="Comic Sans MS" panose="030F0702030302020204" pitchFamily="66" charset="0"/>
              </a:rPr>
              <a:t>.</a:t>
            </a:r>
          </a:p>
          <a:p>
            <a:endParaRPr lang="sv-SE" sz="2600" dirty="0">
              <a:solidFill>
                <a:srgbClr val="000000"/>
              </a:solidFill>
              <a:latin typeface="Comic Sans MS" panose="030F0702030302020204" pitchFamily="66" charset="0"/>
            </a:endParaRPr>
          </a:p>
          <a:p>
            <a:r>
              <a:rPr lang="sv-SE" sz="2600" dirty="0">
                <a:solidFill>
                  <a:srgbClr val="000000"/>
                </a:solidFill>
                <a:latin typeface="Comic Sans MS" panose="030F0702030302020204" pitchFamily="66" charset="0"/>
              </a:rPr>
              <a:t>David klappade sig på hakan</a:t>
            </a:r>
            <a:r>
              <a:rPr lang="sv-SE" sz="2600" dirty="0" smtClean="0">
                <a:solidFill>
                  <a:srgbClr val="000000"/>
                </a:solidFill>
                <a:latin typeface="Comic Sans MS" panose="030F0702030302020204" pitchFamily="66" charset="0"/>
              </a:rPr>
              <a:t>.</a:t>
            </a:r>
          </a:p>
          <a:p>
            <a:endParaRPr lang="sv-SE" sz="2600" dirty="0">
              <a:solidFill>
                <a:srgbClr val="000000"/>
              </a:solidFill>
              <a:latin typeface="Comic Sans MS" panose="030F0702030302020204" pitchFamily="66" charset="0"/>
            </a:endParaRPr>
          </a:p>
          <a:p>
            <a:r>
              <a:rPr lang="sv-SE" sz="2600" dirty="0">
                <a:solidFill>
                  <a:srgbClr val="000000"/>
                </a:solidFill>
                <a:latin typeface="Comic Sans MS" panose="030F0702030302020204" pitchFamily="66" charset="0"/>
              </a:rPr>
              <a:t>– Aha! Jag förstår! Du visar tydligt hur marken känner sig när folk går på den hela dagen. Det är alltså en protest mot människor från markens sida. Markens sätt att säga: </a:t>
            </a:r>
            <a:endParaRPr lang="sv-SE" sz="2600" dirty="0" smtClean="0">
              <a:solidFill>
                <a:srgbClr val="000000"/>
              </a:solidFill>
              <a:latin typeface="Comic Sans MS" panose="030F0702030302020204" pitchFamily="66" charset="0"/>
            </a:endParaRPr>
          </a:p>
          <a:p>
            <a:r>
              <a:rPr lang="sv-SE" sz="2600" dirty="0" smtClean="0">
                <a:solidFill>
                  <a:srgbClr val="000000"/>
                </a:solidFill>
                <a:latin typeface="Comic Sans MS" panose="030F0702030302020204" pitchFamily="66" charset="0"/>
              </a:rPr>
              <a:t>”</a:t>
            </a:r>
            <a:r>
              <a:rPr lang="sv-SE" sz="2600" dirty="0">
                <a:solidFill>
                  <a:srgbClr val="000000"/>
                </a:solidFill>
                <a:latin typeface="Comic Sans MS" panose="030F0702030302020204" pitchFamily="66" charset="0"/>
              </a:rPr>
              <a:t>Sluta stampa på mig hela dagen!”</a:t>
            </a:r>
          </a:p>
        </p:txBody>
      </p:sp>
      <p:pic>
        <p:nvPicPr>
          <p:cNvPr id="3074" name="Picture 2" descr="image.png"/>
          <p:cNvPicPr>
            <a:picLocks noChangeAspect="1" noChangeArrowheads="1"/>
          </p:cNvPicPr>
          <p:nvPr/>
        </p:nvPicPr>
        <p:blipFill rotWithShape="1">
          <a:blip r:embed="rId2">
            <a:extLst>
              <a:ext uri="{28A0092B-C50C-407E-A947-70E740481C1C}">
                <a14:useLocalDpi xmlns:a14="http://schemas.microsoft.com/office/drawing/2010/main" val="0"/>
              </a:ext>
            </a:extLst>
          </a:blip>
          <a:srcRect t="18408"/>
          <a:stretch/>
        </p:blipFill>
        <p:spPr bwMode="auto">
          <a:xfrm>
            <a:off x="6354988" y="312738"/>
            <a:ext cx="5172983" cy="632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4321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 calcmode="lin" valueType="num">
                                      <p:cBhvr additive="base">
                                        <p:cTn id="1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 calcmode="lin" valueType="num">
                                      <p:cBhvr additive="base">
                                        <p:cTn id="17"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anim calcmode="lin" valueType="num">
                                      <p:cBhvr additive="base">
                                        <p:cTn id="21"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074"/>
                                        </p:tgtEl>
                                        <p:attrNameLst>
                                          <p:attrName>style.visibility</p:attrName>
                                        </p:attrNameLst>
                                      </p:cBhvr>
                                      <p:to>
                                        <p:strVal val="visible"/>
                                      </p:to>
                                    </p:set>
                                    <p:animEffect transition="in" filter="randombar(horizontal)">
                                      <p:cBhvr>
                                        <p:cTn id="2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https://www.mitti.se/image-3.291781.188943.20240726080714.9a87a862af?size=51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3" name="AutoShape 5" descr="Garden Bunny | Roblox Item - Rolimon'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2" name="textruta 11"/>
          <p:cNvSpPr txBox="1"/>
          <p:nvPr/>
        </p:nvSpPr>
        <p:spPr>
          <a:xfrm>
            <a:off x="612775" y="990941"/>
            <a:ext cx="4786019" cy="4893647"/>
          </a:xfrm>
          <a:prstGeom prst="rect">
            <a:avLst/>
          </a:prstGeom>
          <a:noFill/>
        </p:spPr>
        <p:txBody>
          <a:bodyPr wrap="square" rtlCol="0">
            <a:spAutoFit/>
          </a:bodyPr>
          <a:lstStyle/>
          <a:p>
            <a:r>
              <a:rPr lang="sv-SE" sz="2600" dirty="0">
                <a:solidFill>
                  <a:srgbClr val="000000"/>
                </a:solidFill>
                <a:latin typeface="Comic Sans MS" panose="030F0702030302020204" pitchFamily="66" charset="0"/>
              </a:rPr>
              <a:t>Stefan lyfte ögonbrynen och ritade nu ett mörkt område på marken bakom personen</a:t>
            </a:r>
            <a:r>
              <a:rPr lang="sv-SE" sz="2600" dirty="0" smtClean="0">
                <a:solidFill>
                  <a:srgbClr val="000000"/>
                </a:solidFill>
                <a:latin typeface="Comic Sans MS" panose="030F0702030302020204" pitchFamily="66" charset="0"/>
              </a:rPr>
              <a:t>.</a:t>
            </a:r>
          </a:p>
          <a:p>
            <a:endParaRPr lang="sv-SE" sz="2600" dirty="0">
              <a:solidFill>
                <a:srgbClr val="000000"/>
              </a:solidFill>
              <a:latin typeface="Comic Sans MS" panose="030F0702030302020204" pitchFamily="66" charset="0"/>
            </a:endParaRPr>
          </a:p>
          <a:p>
            <a:r>
              <a:rPr lang="sv-SE" sz="2600" dirty="0">
                <a:solidFill>
                  <a:srgbClr val="000000"/>
                </a:solidFill>
                <a:latin typeface="Comic Sans MS" panose="030F0702030302020204" pitchFamily="66" charset="0"/>
              </a:rPr>
              <a:t>David lutade sig närmare</a:t>
            </a:r>
            <a:r>
              <a:rPr lang="sv-SE" sz="2600" dirty="0" smtClean="0">
                <a:solidFill>
                  <a:srgbClr val="000000"/>
                </a:solidFill>
                <a:latin typeface="Comic Sans MS" panose="030F0702030302020204" pitchFamily="66" charset="0"/>
              </a:rPr>
              <a:t>.</a:t>
            </a:r>
          </a:p>
          <a:p>
            <a:endParaRPr lang="sv-SE" sz="2600" dirty="0">
              <a:solidFill>
                <a:srgbClr val="000000"/>
              </a:solidFill>
              <a:latin typeface="Comic Sans MS" panose="030F0702030302020204" pitchFamily="66" charset="0"/>
            </a:endParaRPr>
          </a:p>
          <a:p>
            <a:r>
              <a:rPr lang="sv-SE" sz="2600" dirty="0">
                <a:solidFill>
                  <a:srgbClr val="000000"/>
                </a:solidFill>
                <a:latin typeface="Comic Sans MS" panose="030F0702030302020204" pitchFamily="66" charset="0"/>
              </a:rPr>
              <a:t>– Hm… en mörk fläck… Jag tänker direkt och jag vet att jag är </a:t>
            </a:r>
            <a:r>
              <a:rPr lang="sv-SE" sz="2600">
                <a:solidFill>
                  <a:srgbClr val="000000"/>
                </a:solidFill>
                <a:latin typeface="Comic Sans MS" panose="030F0702030302020204" pitchFamily="66" charset="0"/>
              </a:rPr>
              <a:t>rätt</a:t>
            </a:r>
            <a:r>
              <a:rPr lang="sv-SE" sz="2600" smtClean="0">
                <a:solidFill>
                  <a:srgbClr val="000000"/>
                </a:solidFill>
                <a:latin typeface="Comic Sans MS" panose="030F0702030302020204" pitchFamily="66" charset="0"/>
              </a:rPr>
              <a:t>, </a:t>
            </a:r>
            <a:r>
              <a:rPr lang="sv-SE" sz="2600" dirty="0">
                <a:solidFill>
                  <a:srgbClr val="000000"/>
                </a:solidFill>
                <a:latin typeface="Comic Sans MS" panose="030F0702030302020204" pitchFamily="66" charset="0"/>
              </a:rPr>
              <a:t>att det är markens protestskylt! Den har blivit mörk och svart för att den är trött. </a:t>
            </a:r>
          </a:p>
        </p:txBody>
      </p:sp>
      <p:pic>
        <p:nvPicPr>
          <p:cNvPr id="4098" name="Picture 2" descr="image.png"/>
          <p:cNvPicPr>
            <a:picLocks noChangeAspect="1" noChangeArrowheads="1"/>
          </p:cNvPicPr>
          <p:nvPr/>
        </p:nvPicPr>
        <p:blipFill rotWithShape="1">
          <a:blip r:embed="rId2">
            <a:extLst>
              <a:ext uri="{28A0092B-C50C-407E-A947-70E740481C1C}">
                <a14:useLocalDpi xmlns:a14="http://schemas.microsoft.com/office/drawing/2010/main" val="0"/>
              </a:ext>
            </a:extLst>
          </a:blip>
          <a:srcRect t="10739"/>
          <a:stretch/>
        </p:blipFill>
        <p:spPr bwMode="auto">
          <a:xfrm>
            <a:off x="6613072" y="75125"/>
            <a:ext cx="5029199" cy="6725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7252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 calcmode="lin" valueType="num">
                                      <p:cBhvr additive="base">
                                        <p:cTn id="13"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 calcmode="lin" valueType="num">
                                      <p:cBhvr additive="base">
                                        <p:cTn id="17" dur="500" fill="hold"/>
                                        <p:tgtEl>
                                          <p:spTgt spid="12">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4098"/>
                                        </p:tgtEl>
                                        <p:attrNameLst>
                                          <p:attrName>style.visibility</p:attrName>
                                        </p:attrNameLst>
                                      </p:cBhvr>
                                      <p:to>
                                        <p:strVal val="visible"/>
                                      </p:to>
                                    </p:set>
                                    <p:animEffect transition="in" filter="circle(in)">
                                      <p:cBhvr>
                                        <p:cTn id="23"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546513" y="883766"/>
            <a:ext cx="4637737" cy="5693866"/>
          </a:xfrm>
          <a:prstGeom prst="rect">
            <a:avLst/>
          </a:prstGeom>
          <a:noFill/>
        </p:spPr>
        <p:txBody>
          <a:bodyPr wrap="square" rtlCol="0">
            <a:spAutoFit/>
          </a:bodyPr>
          <a:lstStyle/>
          <a:p>
            <a:r>
              <a:rPr lang="sv-SE" sz="2600" dirty="0">
                <a:solidFill>
                  <a:srgbClr val="000000"/>
                </a:solidFill>
                <a:latin typeface="Comic Sans MS" panose="030F0702030302020204" pitchFamily="66" charset="0"/>
              </a:rPr>
              <a:t>Stefan ritade till sist ljusstrålar som visade hur ljuset stoppades av personen, med en tydlig pil mot det mörka området</a:t>
            </a:r>
            <a:r>
              <a:rPr lang="sv-SE" sz="2600" dirty="0" smtClean="0">
                <a:solidFill>
                  <a:srgbClr val="000000"/>
                </a:solidFill>
                <a:latin typeface="Comic Sans MS" panose="030F0702030302020204" pitchFamily="66" charset="0"/>
              </a:rPr>
              <a:t>.</a:t>
            </a:r>
          </a:p>
          <a:p>
            <a:endParaRPr lang="sv-SE" sz="2600" dirty="0">
              <a:solidFill>
                <a:srgbClr val="000000"/>
              </a:solidFill>
              <a:latin typeface="Comic Sans MS" panose="030F0702030302020204" pitchFamily="66" charset="0"/>
            </a:endParaRPr>
          </a:p>
          <a:p>
            <a:r>
              <a:rPr lang="sv-SE" sz="2600" dirty="0">
                <a:solidFill>
                  <a:srgbClr val="000000"/>
                </a:solidFill>
                <a:latin typeface="Comic Sans MS" panose="030F0702030302020204" pitchFamily="66" charset="0"/>
              </a:rPr>
              <a:t>Han ritade </a:t>
            </a:r>
            <a:r>
              <a:rPr lang="sv-SE" sz="2600" dirty="0" smtClean="0">
                <a:solidFill>
                  <a:srgbClr val="000000"/>
                </a:solidFill>
                <a:latin typeface="Comic Sans MS" panose="030F0702030302020204" pitchFamily="66" charset="0"/>
              </a:rPr>
              <a:t>också om </a:t>
            </a:r>
            <a:r>
              <a:rPr lang="sv-SE" sz="2600" dirty="0">
                <a:solidFill>
                  <a:srgbClr val="000000"/>
                </a:solidFill>
                <a:latin typeface="Comic Sans MS" panose="030F0702030302020204" pitchFamily="66" charset="0"/>
              </a:rPr>
              <a:t>det mörka området så att det passade efter </a:t>
            </a:r>
            <a:r>
              <a:rPr lang="sv-SE" sz="2600" dirty="0" smtClean="0">
                <a:solidFill>
                  <a:srgbClr val="000000"/>
                </a:solidFill>
                <a:latin typeface="Comic Sans MS" panose="030F0702030302020204" pitchFamily="66" charset="0"/>
              </a:rPr>
              <a:t>personen.</a:t>
            </a:r>
          </a:p>
          <a:p>
            <a:endParaRPr lang="sv-SE" sz="2600" dirty="0">
              <a:solidFill>
                <a:srgbClr val="000000"/>
              </a:solidFill>
              <a:latin typeface="Comic Sans MS" panose="030F0702030302020204" pitchFamily="66" charset="0"/>
            </a:endParaRPr>
          </a:p>
          <a:p>
            <a:r>
              <a:rPr lang="sv-SE" sz="2600" dirty="0">
                <a:solidFill>
                  <a:srgbClr val="000000"/>
                </a:solidFill>
                <a:latin typeface="Comic Sans MS" panose="030F0702030302020204" pitchFamily="66" charset="0"/>
              </a:rPr>
              <a:t>David stelnade till.</a:t>
            </a:r>
          </a:p>
          <a:p>
            <a:r>
              <a:rPr lang="sv-SE" sz="2600" dirty="0">
                <a:solidFill>
                  <a:srgbClr val="000000"/>
                </a:solidFill>
                <a:latin typeface="Comic Sans MS" panose="030F0702030302020204" pitchFamily="66" charset="0"/>
              </a:rPr>
              <a:t>– Vänta… ljus som stoppas… område utan ljus… Jag börjar ana något…</a:t>
            </a:r>
          </a:p>
        </p:txBody>
      </p:sp>
      <p:pic>
        <p:nvPicPr>
          <p:cNvPr id="5122" name="Picture 2" descr="image.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947"/>
          <a:stretch/>
        </p:blipFill>
        <p:spPr bwMode="auto">
          <a:xfrm>
            <a:off x="5252810" y="106135"/>
            <a:ext cx="3403600" cy="44899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ima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5675" y="1554389"/>
            <a:ext cx="3403600"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2680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122"/>
                                        </p:tgtEl>
                                        <p:attrNameLst>
                                          <p:attrName>style.visibility</p:attrName>
                                        </p:attrNameLst>
                                      </p:cBhvr>
                                      <p:to>
                                        <p:strVal val="visible"/>
                                      </p:to>
                                    </p:set>
                                    <p:anim calcmode="lin" valueType="num">
                                      <p:cBhvr additive="base">
                                        <p:cTn id="13" dur="500" fill="hold"/>
                                        <p:tgtEl>
                                          <p:spTgt spid="5122"/>
                                        </p:tgtEl>
                                        <p:attrNameLst>
                                          <p:attrName>ppt_x</p:attrName>
                                        </p:attrNameLst>
                                      </p:cBhvr>
                                      <p:tavLst>
                                        <p:tav tm="0">
                                          <p:val>
                                            <p:strVal val="#ppt_x"/>
                                          </p:val>
                                        </p:tav>
                                        <p:tav tm="100000">
                                          <p:val>
                                            <p:strVal val="#ppt_x"/>
                                          </p:val>
                                        </p:tav>
                                      </p:tavLst>
                                    </p:anim>
                                    <p:anim calcmode="lin" valueType="num">
                                      <p:cBhvr additive="base">
                                        <p:cTn id="14"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123"/>
                                        </p:tgtEl>
                                        <p:attrNameLst>
                                          <p:attrName>style.visibility</p:attrName>
                                        </p:attrNameLst>
                                      </p:cBhvr>
                                      <p:to>
                                        <p:strVal val="visible"/>
                                      </p:to>
                                    </p:set>
                                    <p:animEffect transition="in" filter="barn(inVertical)">
                                      <p:cBhvr>
                                        <p:cTn id="25" dur="500"/>
                                        <p:tgtEl>
                                          <p:spTgt spid="5123"/>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 calcmode="lin" valueType="num">
                                      <p:cBhvr additive="base">
                                        <p:cTn id="30"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https://www.mitti.se/image-3.291781.188943.20240726080714.9a87a862af?size=51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3" name="AutoShape 5" descr="Garden Bunny | Roblox Item - Rolimon'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2" name="textruta 11"/>
          <p:cNvSpPr txBox="1"/>
          <p:nvPr/>
        </p:nvSpPr>
        <p:spPr>
          <a:xfrm>
            <a:off x="155575" y="584115"/>
            <a:ext cx="6514244" cy="4893647"/>
          </a:xfrm>
          <a:prstGeom prst="rect">
            <a:avLst/>
          </a:prstGeom>
          <a:noFill/>
        </p:spPr>
        <p:txBody>
          <a:bodyPr wrap="square" rtlCol="0">
            <a:spAutoFit/>
          </a:bodyPr>
          <a:lstStyle/>
          <a:p>
            <a:r>
              <a:rPr lang="sv-SE" sz="2600" dirty="0">
                <a:solidFill>
                  <a:srgbClr val="000000"/>
                </a:solidFill>
                <a:latin typeface="Comic Sans MS" panose="030F0702030302020204" pitchFamily="66" charset="0"/>
              </a:rPr>
              <a:t>Stefan tog pennan och skrev:</a:t>
            </a:r>
          </a:p>
          <a:p>
            <a:endParaRPr lang="sv-SE" sz="2600" dirty="0">
              <a:solidFill>
                <a:srgbClr val="000000"/>
              </a:solidFill>
              <a:latin typeface="Comic Sans MS" panose="030F0702030302020204" pitchFamily="66" charset="0"/>
            </a:endParaRPr>
          </a:p>
          <a:p>
            <a:r>
              <a:rPr lang="sv-SE" sz="2600" dirty="0">
                <a:solidFill>
                  <a:srgbClr val="000000"/>
                </a:solidFill>
                <a:latin typeface="Comic Sans MS" panose="030F0702030302020204" pitchFamily="66" charset="0"/>
              </a:rPr>
              <a:t>"Gissa vad detta är: </a:t>
            </a:r>
            <a:endParaRPr lang="sv-SE" sz="2600" dirty="0" smtClean="0">
              <a:solidFill>
                <a:srgbClr val="000000"/>
              </a:solidFill>
              <a:latin typeface="Comic Sans MS" panose="030F0702030302020204" pitchFamily="66" charset="0"/>
            </a:endParaRPr>
          </a:p>
          <a:p>
            <a:r>
              <a:rPr lang="sv-SE" sz="2600" dirty="0">
                <a:solidFill>
                  <a:srgbClr val="000000"/>
                </a:solidFill>
                <a:latin typeface="Comic Sans MS" panose="030F0702030302020204" pitchFamily="66" charset="0"/>
              </a:rPr>
              <a:t>Jag följer dig tyst vart du än går</a:t>
            </a:r>
            <a:r>
              <a:rPr lang="sv-SE" sz="2600" dirty="0" smtClean="0">
                <a:solidFill>
                  <a:srgbClr val="000000"/>
                </a:solidFill>
                <a:latin typeface="Comic Sans MS" panose="030F0702030302020204" pitchFamily="66" charset="0"/>
              </a:rPr>
              <a:t>,</a:t>
            </a:r>
          </a:p>
          <a:p>
            <a:r>
              <a:rPr lang="sv-SE" sz="2600" dirty="0" smtClean="0">
                <a:solidFill>
                  <a:srgbClr val="000000"/>
                </a:solidFill>
                <a:latin typeface="Comic Sans MS" panose="030F0702030302020204" pitchFamily="66" charset="0"/>
              </a:rPr>
              <a:t>syns </a:t>
            </a:r>
            <a:r>
              <a:rPr lang="sv-SE" sz="2600" dirty="0">
                <a:solidFill>
                  <a:srgbClr val="000000"/>
                </a:solidFill>
                <a:latin typeface="Comic Sans MS" panose="030F0702030302020204" pitchFamily="66" charset="0"/>
              </a:rPr>
              <a:t>när solen lyser, men försvinner </a:t>
            </a:r>
            <a:endParaRPr lang="sv-SE" sz="2600" dirty="0" smtClean="0">
              <a:solidFill>
                <a:srgbClr val="000000"/>
              </a:solidFill>
              <a:latin typeface="Comic Sans MS" panose="030F0702030302020204" pitchFamily="66" charset="0"/>
            </a:endParaRPr>
          </a:p>
          <a:p>
            <a:r>
              <a:rPr lang="sv-SE" sz="2600" dirty="0" smtClean="0">
                <a:solidFill>
                  <a:srgbClr val="000000"/>
                </a:solidFill>
                <a:latin typeface="Comic Sans MS" panose="030F0702030302020204" pitchFamily="66" charset="0"/>
              </a:rPr>
              <a:t>när </a:t>
            </a:r>
            <a:r>
              <a:rPr lang="sv-SE" sz="2600" dirty="0">
                <a:solidFill>
                  <a:srgbClr val="000000"/>
                </a:solidFill>
                <a:latin typeface="Comic Sans MS" panose="030F0702030302020204" pitchFamily="66" charset="0"/>
              </a:rPr>
              <a:t>den går</a:t>
            </a:r>
            <a:r>
              <a:rPr lang="sv-SE" sz="2600" dirty="0" smtClean="0">
                <a:solidFill>
                  <a:srgbClr val="000000"/>
                </a:solidFill>
                <a:latin typeface="Comic Sans MS" panose="030F0702030302020204" pitchFamily="66" charset="0"/>
              </a:rPr>
              <a:t>.</a:t>
            </a:r>
          </a:p>
          <a:p>
            <a:r>
              <a:rPr lang="sv-SE" sz="2600" dirty="0" smtClean="0">
                <a:solidFill>
                  <a:srgbClr val="000000"/>
                </a:solidFill>
                <a:latin typeface="Comic Sans MS" panose="030F0702030302020204" pitchFamily="66" charset="0"/>
              </a:rPr>
              <a:t>Jag </a:t>
            </a:r>
            <a:r>
              <a:rPr lang="sv-SE" sz="2600" dirty="0">
                <a:solidFill>
                  <a:srgbClr val="000000"/>
                </a:solidFill>
                <a:latin typeface="Comic Sans MS" panose="030F0702030302020204" pitchFamily="66" charset="0"/>
              </a:rPr>
              <a:t>blir lång, jag blir kort, jag kan </a:t>
            </a:r>
            <a:endParaRPr lang="sv-SE" sz="2600" dirty="0" smtClean="0">
              <a:solidFill>
                <a:srgbClr val="000000"/>
              </a:solidFill>
              <a:latin typeface="Comic Sans MS" panose="030F0702030302020204" pitchFamily="66" charset="0"/>
            </a:endParaRPr>
          </a:p>
          <a:p>
            <a:r>
              <a:rPr lang="sv-SE" sz="2600" dirty="0" smtClean="0">
                <a:solidFill>
                  <a:srgbClr val="000000"/>
                </a:solidFill>
                <a:latin typeface="Comic Sans MS" panose="030F0702030302020204" pitchFamily="66" charset="0"/>
              </a:rPr>
              <a:t>va</a:t>
            </a:r>
            <a:r>
              <a:rPr lang="sv-SE" sz="2600" dirty="0">
                <a:solidFill>
                  <a:srgbClr val="000000"/>
                </a:solidFill>
                <a:latin typeface="Comic Sans MS" panose="030F0702030302020204" pitchFamily="66" charset="0"/>
              </a:rPr>
              <a:t>’ på din sida </a:t>
            </a:r>
            <a:endParaRPr lang="sv-SE" sz="2600" dirty="0" smtClean="0">
              <a:solidFill>
                <a:srgbClr val="000000"/>
              </a:solidFill>
              <a:latin typeface="Comic Sans MS" panose="030F0702030302020204" pitchFamily="66" charset="0"/>
            </a:endParaRPr>
          </a:p>
          <a:p>
            <a:r>
              <a:rPr lang="sv-SE" sz="2600" dirty="0" smtClean="0">
                <a:solidFill>
                  <a:srgbClr val="000000"/>
                </a:solidFill>
                <a:latin typeface="Comic Sans MS" panose="030F0702030302020204" pitchFamily="66" charset="0"/>
              </a:rPr>
              <a:t>–</a:t>
            </a:r>
            <a:r>
              <a:rPr lang="sv-SE" sz="2600" dirty="0">
                <a:solidFill>
                  <a:srgbClr val="000000"/>
                </a:solidFill>
                <a:latin typeface="Comic Sans MS" panose="030F0702030302020204" pitchFamily="66" charset="0"/>
              </a:rPr>
              <a:t>vem är jag som alltid vill följa och glida?</a:t>
            </a:r>
          </a:p>
          <a:p>
            <a:endParaRPr lang="sv-SE" sz="2600" dirty="0" smtClean="0">
              <a:solidFill>
                <a:srgbClr val="000000"/>
              </a:solidFill>
              <a:latin typeface="Comic Sans MS" panose="030F0702030302020204" pitchFamily="66" charset="0"/>
            </a:endParaRPr>
          </a:p>
          <a:p>
            <a:r>
              <a:rPr lang="sv-SE" sz="2600" dirty="0" smtClean="0">
                <a:solidFill>
                  <a:srgbClr val="000000"/>
                </a:solidFill>
                <a:latin typeface="Comic Sans MS" panose="030F0702030302020204" pitchFamily="66" charset="0"/>
              </a:rPr>
              <a:t>Vad </a:t>
            </a:r>
            <a:r>
              <a:rPr lang="sv-SE" sz="2600" dirty="0">
                <a:solidFill>
                  <a:srgbClr val="000000"/>
                </a:solidFill>
                <a:latin typeface="Comic Sans MS" panose="030F0702030302020204" pitchFamily="66" charset="0"/>
              </a:rPr>
              <a:t>är jag</a:t>
            </a:r>
            <a:r>
              <a:rPr lang="sv-SE" sz="2600" dirty="0" smtClean="0">
                <a:solidFill>
                  <a:srgbClr val="000000"/>
                </a:solidFill>
                <a:latin typeface="Comic Sans MS" panose="030F0702030302020204" pitchFamily="66" charset="0"/>
              </a:rPr>
              <a:t>?”</a:t>
            </a:r>
            <a:endParaRPr lang="sv-SE" sz="2600" dirty="0">
              <a:solidFill>
                <a:srgbClr val="000000"/>
              </a:solidFill>
              <a:latin typeface="Comic Sans MS" panose="030F0702030302020204" pitchFamily="66" charset="0"/>
            </a:endParaRPr>
          </a:p>
          <a:p>
            <a:endParaRPr lang="sv-SE" sz="2600" dirty="0">
              <a:solidFill>
                <a:srgbClr val="000000"/>
              </a:solidFill>
              <a:latin typeface="Comic Sans MS" panose="030F0702030302020204" pitchFamily="66" charset="0"/>
            </a:endParaRPr>
          </a:p>
        </p:txBody>
      </p:sp>
      <p:sp>
        <p:nvSpPr>
          <p:cNvPr id="9" name="textruta 8"/>
          <p:cNvSpPr txBox="1"/>
          <p:nvPr/>
        </p:nvSpPr>
        <p:spPr>
          <a:xfrm>
            <a:off x="395439" y="5749140"/>
            <a:ext cx="7524059" cy="1292662"/>
          </a:xfrm>
          <a:prstGeom prst="rect">
            <a:avLst/>
          </a:prstGeom>
          <a:noFill/>
        </p:spPr>
        <p:txBody>
          <a:bodyPr wrap="square" rtlCol="0">
            <a:spAutoFit/>
          </a:bodyPr>
          <a:lstStyle/>
          <a:p>
            <a:r>
              <a:rPr lang="sv-SE" sz="2600" dirty="0">
                <a:solidFill>
                  <a:srgbClr val="000000"/>
                </a:solidFill>
                <a:latin typeface="Comic Sans MS" panose="030F0702030302020204" pitchFamily="66" charset="0"/>
              </a:rPr>
              <a:t>❓ </a:t>
            </a:r>
            <a:r>
              <a:rPr lang="sv-SE" sz="2600" dirty="0" smtClean="0">
                <a:solidFill>
                  <a:srgbClr val="000000"/>
                </a:solidFill>
                <a:latin typeface="Comic Sans MS" panose="030F0702030302020204" pitchFamily="66" charset="0"/>
              </a:rPr>
              <a:t>Kan </a:t>
            </a:r>
            <a:r>
              <a:rPr lang="sv-SE" sz="2600" dirty="0">
                <a:solidFill>
                  <a:srgbClr val="000000"/>
                </a:solidFill>
                <a:latin typeface="Comic Sans MS" panose="030F0702030302020204" pitchFamily="66" charset="0"/>
              </a:rPr>
              <a:t>ni gissa vad Stefan </a:t>
            </a:r>
            <a:r>
              <a:rPr lang="sv-SE" sz="2600" dirty="0" smtClean="0">
                <a:solidFill>
                  <a:srgbClr val="000000"/>
                </a:solidFill>
                <a:latin typeface="Comic Sans MS" panose="030F0702030302020204" pitchFamily="66" charset="0"/>
              </a:rPr>
              <a:t>ritade ❓</a:t>
            </a:r>
          </a:p>
          <a:p>
            <a:r>
              <a:rPr lang="sv-SE" sz="2600" dirty="0" smtClean="0">
                <a:solidFill>
                  <a:srgbClr val="000000"/>
                </a:solidFill>
                <a:latin typeface="Comic Sans MS" panose="030F0702030302020204" pitchFamily="66" charset="0"/>
              </a:rPr>
              <a:t>	Skriv på pappret ert svar.</a:t>
            </a:r>
            <a:endParaRPr lang="sv-SE" sz="2600" dirty="0">
              <a:solidFill>
                <a:srgbClr val="000000"/>
              </a:solidFill>
              <a:latin typeface="Comic Sans MS" panose="030F0702030302020204" pitchFamily="66" charset="0"/>
            </a:endParaRPr>
          </a:p>
          <a:p>
            <a:endParaRPr lang="sv-SE" sz="2600" dirty="0">
              <a:solidFill>
                <a:srgbClr val="000000"/>
              </a:solidFill>
              <a:latin typeface="Comic Sans MS" panose="030F0702030302020204" pitchFamily="66" charset="0"/>
            </a:endParaRPr>
          </a:p>
        </p:txBody>
      </p:sp>
      <p:pic>
        <p:nvPicPr>
          <p:cNvPr id="2" name="Picture 2" descr="A Confident, Elegant Young Businessman Standing Facing the Wall and Looking  at His Superman Shadow Concept.vector Stock Illustration - Illustration of  career, lifestyle: 3207458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9683" y="3594007"/>
            <a:ext cx="5232854" cy="326399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ol och skugga vid Slussen – Susannes foton"/>
          <p:cNvPicPr>
            <a:picLocks noChangeAspect="1" noChangeArrowheads="1"/>
          </p:cNvPicPr>
          <p:nvPr/>
        </p:nvPicPr>
        <p:blipFill rotWithShape="1">
          <a:blip r:embed="rId3">
            <a:extLst>
              <a:ext uri="{28A0092B-C50C-407E-A947-70E740481C1C}">
                <a14:useLocalDpi xmlns:a14="http://schemas.microsoft.com/office/drawing/2010/main" val="0"/>
              </a:ext>
            </a:extLst>
          </a:blip>
          <a:srcRect t="18703" b="4956"/>
          <a:stretch/>
        </p:blipFill>
        <p:spPr bwMode="auto">
          <a:xfrm>
            <a:off x="6049734" y="137793"/>
            <a:ext cx="6066517" cy="3380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412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8196"/>
                                        </p:tgtEl>
                                        <p:attrNameLst>
                                          <p:attrName>style.visibility</p:attrName>
                                        </p:attrNameLst>
                                      </p:cBhvr>
                                      <p:to>
                                        <p:strVal val="visible"/>
                                      </p:to>
                                    </p:set>
                                    <p:animEffect transition="in" filter="wheel(1)">
                                      <p:cBhvr>
                                        <p:cTn id="19" dur="2000"/>
                                        <p:tgtEl>
                                          <p:spTgt spid="819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https://www.mitti.se/image-3.291781.188943.20240726080714.9a87a862af?size=51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3" name="AutoShape 5" descr="Garden Bunny | Roblox Item - Rolimon'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v-SE"/>
          </a:p>
        </p:txBody>
      </p:sp>
      <p:sp>
        <p:nvSpPr>
          <p:cNvPr id="12" name="textruta 11"/>
          <p:cNvSpPr txBox="1"/>
          <p:nvPr/>
        </p:nvSpPr>
        <p:spPr>
          <a:xfrm>
            <a:off x="307975" y="312738"/>
            <a:ext cx="5862237" cy="492443"/>
          </a:xfrm>
          <a:prstGeom prst="rect">
            <a:avLst/>
          </a:prstGeom>
          <a:noFill/>
        </p:spPr>
        <p:txBody>
          <a:bodyPr wrap="square" rtlCol="0">
            <a:spAutoFit/>
          </a:bodyPr>
          <a:lstStyle/>
          <a:p>
            <a:r>
              <a:rPr lang="sv-SE" sz="2600" dirty="0">
                <a:solidFill>
                  <a:srgbClr val="000000"/>
                </a:solidFill>
                <a:latin typeface="Comic Sans MS" panose="030F0702030302020204" pitchFamily="66" charset="0"/>
              </a:rPr>
              <a:t>Låt oss se hur Stefans bild ser ut</a:t>
            </a:r>
            <a:r>
              <a:rPr lang="sv-SE" sz="2600" dirty="0" smtClean="0">
                <a:solidFill>
                  <a:srgbClr val="000000"/>
                </a:solidFill>
                <a:latin typeface="Comic Sans MS" panose="030F0702030302020204" pitchFamily="66" charset="0"/>
              </a:rPr>
              <a:t>.</a:t>
            </a:r>
            <a:endParaRPr lang="sv-SE" sz="2600" dirty="0">
              <a:solidFill>
                <a:srgbClr val="000000"/>
              </a:solidFill>
              <a:latin typeface="Comic Sans MS" panose="030F0702030302020204" pitchFamily="66" charset="0"/>
            </a:endParaRPr>
          </a:p>
        </p:txBody>
      </p:sp>
      <p:sp>
        <p:nvSpPr>
          <p:cNvPr id="9" name="textruta 8"/>
          <p:cNvSpPr txBox="1"/>
          <p:nvPr/>
        </p:nvSpPr>
        <p:spPr>
          <a:xfrm>
            <a:off x="307975" y="3801555"/>
            <a:ext cx="5591893" cy="3293209"/>
          </a:xfrm>
          <a:prstGeom prst="rect">
            <a:avLst/>
          </a:prstGeom>
          <a:noFill/>
        </p:spPr>
        <p:txBody>
          <a:bodyPr wrap="square" rtlCol="0">
            <a:spAutoFit/>
          </a:bodyPr>
          <a:lstStyle/>
          <a:p>
            <a:r>
              <a:rPr lang="sv-SE" sz="2600" b="1" dirty="0" smtClean="0">
                <a:solidFill>
                  <a:srgbClr val="000000"/>
                </a:solidFill>
                <a:effectLst>
                  <a:outerShdw blurRad="38100" dist="38100" dir="2700000" algn="tl">
                    <a:srgbClr val="000000">
                      <a:alpha val="43137"/>
                    </a:srgbClr>
                  </a:outerShdw>
                </a:effectLst>
                <a:latin typeface="Comic Sans MS" panose="030F0702030302020204" pitchFamily="66" charset="0"/>
              </a:rPr>
              <a:t>Vad </a:t>
            </a:r>
            <a:r>
              <a:rPr lang="sv-SE" sz="2600" b="1" dirty="0">
                <a:solidFill>
                  <a:srgbClr val="000000"/>
                </a:solidFill>
                <a:effectLst>
                  <a:outerShdw blurRad="38100" dist="38100" dir="2700000" algn="tl">
                    <a:srgbClr val="000000">
                      <a:alpha val="43137"/>
                    </a:srgbClr>
                  </a:outerShdw>
                </a:effectLst>
                <a:latin typeface="Comic Sans MS" panose="030F0702030302020204" pitchFamily="66" charset="0"/>
              </a:rPr>
              <a:t>är en skugga och hur uppstår den?</a:t>
            </a:r>
          </a:p>
          <a:p>
            <a:r>
              <a:rPr lang="sv-SE" sz="2600" dirty="0">
                <a:solidFill>
                  <a:srgbClr val="000000"/>
                </a:solidFill>
                <a:latin typeface="Comic Sans MS" panose="030F0702030302020204" pitchFamily="66" charset="0"/>
              </a:rPr>
              <a:t>• En skugga uppstår när ljus stoppas av ett föremål, så att området bakom blir mörkare.</a:t>
            </a:r>
          </a:p>
          <a:p>
            <a:r>
              <a:rPr lang="sv-SE" sz="2600" dirty="0">
                <a:solidFill>
                  <a:srgbClr val="000000"/>
                </a:solidFill>
                <a:latin typeface="Comic Sans MS" panose="030F0702030302020204" pitchFamily="66" charset="0"/>
              </a:rPr>
              <a:t>• Ju starkare ljus, desto tydligare skugga.</a:t>
            </a:r>
          </a:p>
          <a:p>
            <a:endParaRPr lang="sv-SE" sz="2600" dirty="0">
              <a:solidFill>
                <a:srgbClr val="000000"/>
              </a:solidFill>
              <a:latin typeface="Comic Sans MS" panose="030F0702030302020204" pitchFamily="66" charset="0"/>
            </a:endParaRPr>
          </a:p>
        </p:txBody>
      </p:sp>
      <p:sp>
        <p:nvSpPr>
          <p:cNvPr id="7" name="textruta 6"/>
          <p:cNvSpPr txBox="1"/>
          <p:nvPr/>
        </p:nvSpPr>
        <p:spPr>
          <a:xfrm>
            <a:off x="307975" y="689334"/>
            <a:ext cx="5862237" cy="3693319"/>
          </a:xfrm>
          <a:prstGeom prst="rect">
            <a:avLst/>
          </a:prstGeom>
          <a:noFill/>
        </p:spPr>
        <p:txBody>
          <a:bodyPr wrap="square" rtlCol="0">
            <a:spAutoFit/>
          </a:bodyPr>
          <a:lstStyle/>
          <a:p>
            <a:endParaRPr lang="sv-SE" sz="2600" dirty="0" smtClean="0">
              <a:solidFill>
                <a:srgbClr val="000000"/>
              </a:solidFill>
              <a:latin typeface="Comic Sans MS" panose="030F0702030302020204" pitchFamily="66" charset="0"/>
            </a:endParaRPr>
          </a:p>
          <a:p>
            <a:r>
              <a:rPr lang="sv-SE" sz="2600" dirty="0">
                <a:solidFill>
                  <a:srgbClr val="000000"/>
                </a:solidFill>
                <a:latin typeface="Comic Sans MS" panose="030F0702030302020204" pitchFamily="66" charset="0"/>
              </a:rPr>
              <a:t>David nickade långsamt.</a:t>
            </a:r>
          </a:p>
          <a:p>
            <a:r>
              <a:rPr lang="sv-SE" sz="2600" dirty="0">
                <a:solidFill>
                  <a:srgbClr val="000000"/>
                </a:solidFill>
                <a:latin typeface="Comic Sans MS" panose="030F0702030302020204" pitchFamily="66" charset="0"/>
              </a:rPr>
              <a:t>– Jag visste att marken inte protesterade. Den var svart av ilska eftersom ljuset inte kunde nå den</a:t>
            </a:r>
            <a:r>
              <a:rPr lang="sv-SE" sz="2600" dirty="0" smtClean="0">
                <a:solidFill>
                  <a:srgbClr val="000000"/>
                </a:solidFill>
                <a:latin typeface="Comic Sans MS" panose="030F0702030302020204" pitchFamily="66" charset="0"/>
              </a:rPr>
              <a:t>.</a:t>
            </a:r>
          </a:p>
          <a:p>
            <a:endParaRPr lang="sv-SE" sz="2600" dirty="0">
              <a:solidFill>
                <a:srgbClr val="000000"/>
              </a:solidFill>
              <a:latin typeface="Comic Sans MS" panose="030F0702030302020204" pitchFamily="66" charset="0"/>
            </a:endParaRPr>
          </a:p>
          <a:p>
            <a:r>
              <a:rPr lang="sv-SE" sz="2600" dirty="0">
                <a:solidFill>
                  <a:srgbClr val="000000"/>
                </a:solidFill>
                <a:latin typeface="Comic Sans MS" panose="030F0702030302020204" pitchFamily="66" charset="0"/>
              </a:rPr>
              <a:t>"DETTA ÄR SKUGGA.”</a:t>
            </a:r>
          </a:p>
          <a:p>
            <a:endParaRPr lang="sv-SE" sz="2600" dirty="0">
              <a:solidFill>
                <a:srgbClr val="000000"/>
              </a:solidFill>
              <a:latin typeface="Comic Sans MS" panose="030F0702030302020204" pitchFamily="66" charset="0"/>
            </a:endParaRPr>
          </a:p>
          <a:p>
            <a:endParaRPr lang="sv-SE" sz="2600" dirty="0">
              <a:solidFill>
                <a:srgbClr val="000000"/>
              </a:solidFill>
              <a:latin typeface="Comic Sans MS" panose="030F0702030302020204" pitchFamily="66" charset="0"/>
            </a:endParaRPr>
          </a:p>
        </p:txBody>
      </p:sp>
      <p:pic>
        <p:nvPicPr>
          <p:cNvPr id="6146" name="Picture 2" descr="image.png"/>
          <p:cNvPicPr>
            <a:picLocks noChangeAspect="1" noChangeArrowheads="1"/>
          </p:cNvPicPr>
          <p:nvPr/>
        </p:nvPicPr>
        <p:blipFill rotWithShape="1">
          <a:blip r:embed="rId2">
            <a:extLst>
              <a:ext uri="{28A0092B-C50C-407E-A947-70E740481C1C}">
                <a14:useLocalDpi xmlns:a14="http://schemas.microsoft.com/office/drawing/2010/main" val="0"/>
              </a:ext>
            </a:extLst>
          </a:blip>
          <a:srcRect t="9545"/>
          <a:stretch/>
        </p:blipFill>
        <p:spPr bwMode="auto">
          <a:xfrm>
            <a:off x="7081612" y="160337"/>
            <a:ext cx="4846410" cy="6567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2774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 calcmode="lin" valueType="num">
                                      <p:cBhvr additive="base">
                                        <p:cTn id="13" dur="500" fill="hold"/>
                                        <p:tgtEl>
                                          <p:spTgt spid="6146"/>
                                        </p:tgtEl>
                                        <p:attrNameLst>
                                          <p:attrName>ppt_x</p:attrName>
                                        </p:attrNameLst>
                                      </p:cBhvr>
                                      <p:tavLst>
                                        <p:tav tm="0">
                                          <p:val>
                                            <p:strVal val="#ppt_x"/>
                                          </p:val>
                                        </p:tav>
                                        <p:tav tm="100000">
                                          <p:val>
                                            <p:strVal val="#ppt_x"/>
                                          </p:val>
                                        </p:tav>
                                      </p:tavLst>
                                    </p:anim>
                                    <p:anim calcmode="lin" valueType="num">
                                      <p:cBhvr additive="base">
                                        <p:cTn id="14"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P spid="7" grpId="0"/>
    </p:bld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41032</TotalTime>
  <Words>785</Words>
  <Application>Microsoft Office PowerPoint</Application>
  <PresentationFormat>Bredbild</PresentationFormat>
  <Paragraphs>88</Paragraphs>
  <Slides>12</Slides>
  <Notes>0</Notes>
  <HiddenSlides>0</HiddenSlides>
  <MMClips>0</MMClips>
  <ScaleCrop>false</ScaleCrop>
  <HeadingPairs>
    <vt:vector size="6" baseType="variant">
      <vt:variant>
        <vt:lpstr>Använt teckensnitt</vt:lpstr>
      </vt:variant>
      <vt:variant>
        <vt:i4>5</vt:i4>
      </vt:variant>
      <vt:variant>
        <vt:lpstr>Tema</vt:lpstr>
      </vt:variant>
      <vt:variant>
        <vt:i4>1</vt:i4>
      </vt:variant>
      <vt:variant>
        <vt:lpstr>Bildrubriker</vt:lpstr>
      </vt:variant>
      <vt:variant>
        <vt:i4>12</vt:i4>
      </vt:variant>
    </vt:vector>
  </HeadingPairs>
  <TitlesOfParts>
    <vt:vector size="18" baseType="lpstr">
      <vt:lpstr>Arial</vt:lpstr>
      <vt:lpstr>Calibri</vt:lpstr>
      <vt:lpstr>Calibri Light</vt:lpstr>
      <vt:lpstr>Comic Sans MS</vt:lpstr>
      <vt:lpstr>Times New Roman</vt:lpstr>
      <vt:lpstr>Office-tema</vt:lpstr>
      <vt:lpstr>Gissa vad Stefan ritar!</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Jarfalla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Berättelsen om Siffra, Tal, och Tallinje</dc:title>
  <dc:creator>Tanja Bajraktarova</dc:creator>
  <cp:lastModifiedBy>Tanja Bajraktarova</cp:lastModifiedBy>
  <cp:revision>601</cp:revision>
  <dcterms:created xsi:type="dcterms:W3CDTF">2024-08-25T10:58:17Z</dcterms:created>
  <dcterms:modified xsi:type="dcterms:W3CDTF">2026-01-11T16:12:29Z</dcterms:modified>
</cp:coreProperties>
</file>