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6" r:id="rId4"/>
    <p:sldId id="270" r:id="rId5"/>
    <p:sldId id="277" r:id="rId6"/>
    <p:sldId id="258" r:id="rId7"/>
    <p:sldId id="278" r:id="rId8"/>
    <p:sldId id="262" r:id="rId9"/>
    <p:sldId id="279" r:id="rId10"/>
    <p:sldId id="273" r:id="rId11"/>
    <p:sldId id="269" r:id="rId1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0820"/>
    <a:srgbClr val="BA88B2"/>
    <a:srgbClr val="E480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796" autoAdjust="0"/>
  </p:normalViewPr>
  <p:slideViewPr>
    <p:cSldViewPr snapToGrid="0">
      <p:cViewPr varScale="1">
        <p:scale>
          <a:sx n="80" d="100"/>
          <a:sy n="80" d="100"/>
        </p:scale>
        <p:origin x="1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2025-08-07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3389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2025-08-07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7044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2025-08-07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3775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2025-08-07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8414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2025-08-07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049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2025-08-07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0030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2025-08-07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8157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2025-08-07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4644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2025-08-07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249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2025-08-07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8033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2025-08-07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4902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FC340-0FE6-4DB7-A01C-827D6DDB13C4}" type="datetimeFigureOut">
              <a:rPr lang="sv-SE" smtClean="0"/>
              <a:t>2025-08-07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711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716613" y="229804"/>
            <a:ext cx="10691670" cy="1048943"/>
          </a:xfrm>
        </p:spPr>
        <p:txBody>
          <a:bodyPr>
            <a:noAutofit/>
          </a:bodyPr>
          <a:lstStyle/>
          <a:p>
            <a:r>
              <a:rPr lang="sv-SE" sz="4200" b="1" i="1" dirty="0">
                <a:solidFill>
                  <a:srgbClr val="7030A0"/>
                </a:solidFill>
                <a:latin typeface="Comic Sans MS" panose="030F0702030302020204" pitchFamily="66" charset="0"/>
              </a:rPr>
              <a:t>Portalen till </a:t>
            </a:r>
            <a:r>
              <a:rPr lang="sv-SE" sz="4200" b="1" i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Talriket - ett </a:t>
            </a:r>
            <a:r>
              <a:rPr lang="sv-SE" sz="4200" b="1" i="1" dirty="0">
                <a:solidFill>
                  <a:srgbClr val="7030A0"/>
                </a:solidFill>
                <a:latin typeface="Comic Sans MS" panose="030F0702030302020204" pitchFamily="66" charset="0"/>
              </a:rPr>
              <a:t>matteäventyr i Super Sonics värld</a:t>
            </a:r>
            <a:endParaRPr lang="sv-SE" sz="4200" b="1" i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ruta 3"/>
          <p:cNvSpPr txBox="1"/>
          <p:nvPr/>
        </p:nvSpPr>
        <p:spPr>
          <a:xfrm>
            <a:off x="311164" y="3118701"/>
            <a:ext cx="21909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Siffra</a:t>
            </a:r>
            <a:endParaRPr lang="sv-SE" sz="20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r>
              <a:rPr lang="sv-SE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Tal</a:t>
            </a:r>
            <a:endParaRPr lang="sv-SE" sz="20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r>
              <a:rPr lang="sv-SE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Tallinje</a:t>
            </a:r>
            <a:endParaRPr lang="sv-SE" sz="20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r>
              <a:rPr lang="sv-SE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Värde</a:t>
            </a:r>
            <a:endParaRPr lang="sv-SE" sz="20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r>
              <a:rPr lang="sv-SE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Positionssystem</a:t>
            </a:r>
            <a:endParaRPr lang="sv-SE" sz="20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r>
              <a:rPr lang="sv-SE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Hundratal</a:t>
            </a:r>
          </a:p>
          <a:p>
            <a:r>
              <a:rPr lang="sv-SE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Tiotal</a:t>
            </a:r>
          </a:p>
          <a:p>
            <a:r>
              <a:rPr lang="sv-SE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Ental</a:t>
            </a:r>
            <a:endParaRPr lang="sv-SE" sz="2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2" descr="Genererade bil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64" y="236054"/>
            <a:ext cx="2036618" cy="203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ima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140" y="1534602"/>
            <a:ext cx="4784490" cy="4784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imag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272" y="3511619"/>
            <a:ext cx="49149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577" y="1434752"/>
            <a:ext cx="2902289" cy="2176717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141487" y="2272672"/>
            <a:ext cx="2375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Med Linus och Mira</a:t>
            </a:r>
            <a:endParaRPr lang="sv-SE" b="1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85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310101" y="-167598"/>
            <a:ext cx="5279666" cy="797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v-SE" sz="36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ctr"/>
            <a:endParaRPr lang="sv-SE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	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	</a:t>
            </a:r>
            <a:endParaRPr lang="sv-SE" sz="2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Super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Sonic lämnar dem vid sista portalen. Han ger dem en kristallbricka där det står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:</a:t>
            </a:r>
            <a:endParaRPr lang="sv-SE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“Ett tal är byggt av siffror. En siffra får sitt värde från sin plats i talet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.”</a:t>
            </a:r>
            <a:endParaRPr lang="sv-SE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När Mira och Linus vaknar upp i klassrummet, känns det som en dröm – men på bänken ligger en liten blå siffra: 0</a:t>
            </a:r>
          </a:p>
          <a:p>
            <a:endParaRPr lang="sv-SE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sv-SE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sv-SE" sz="2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ruta 4"/>
          <p:cNvSpPr txBox="1"/>
          <p:nvPr/>
        </p:nvSpPr>
        <p:spPr>
          <a:xfrm>
            <a:off x="639358" y="108707"/>
            <a:ext cx="83933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  </a:t>
            </a:r>
            <a:r>
              <a:rPr lang="sv-SE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Kapitel 5: Hem med nya krafter</a:t>
            </a:r>
          </a:p>
          <a:p>
            <a:pPr algn="ctr"/>
            <a:endParaRPr lang="sv-SE" sz="36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0" name="Picture 2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767" y="1500228"/>
            <a:ext cx="6500796" cy="4333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2736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673876" y="0"/>
            <a:ext cx="86438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Vi ses igen i nästa äventyr!</a:t>
            </a:r>
            <a:endParaRPr lang="sv-SE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2551256" y="6119565"/>
            <a:ext cx="7025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0070C0"/>
                </a:solidFill>
              </a:rPr>
              <a:t>Tanja Bajraktarova, Tallbohovskolan, Järfälla  </a:t>
            </a:r>
            <a:r>
              <a:rPr lang="sv-SE" sz="2400" b="1" dirty="0" smtClean="0">
                <a:solidFill>
                  <a:srgbClr val="0070C0"/>
                </a:solidFill>
              </a:rPr>
              <a:t>08/2024</a:t>
            </a:r>
            <a:endParaRPr lang="sv-SE" sz="2400" b="1" dirty="0">
              <a:solidFill>
                <a:srgbClr val="0070C0"/>
              </a:solidFill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676" y="1015663"/>
            <a:ext cx="6492240" cy="486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2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107375" y="160338"/>
            <a:ext cx="12010411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Kapitel 1: Två nyfikna hjärnor och en magisk portal</a:t>
            </a:r>
          </a:p>
          <a:p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Mira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och Linus är två barn i årskurs 4 som älskar matte. De ställer alltid kluriga frågor och försöker förstå hur siffror och tal fungerar.</a:t>
            </a:r>
          </a:p>
          <a:p>
            <a:pPr algn="ctr"/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En dag sitter de i klassrummet när Linus viskar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:</a:t>
            </a:r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– Har du någonsin undrat var siffrorna kommer ifrån?</a:t>
            </a:r>
          </a:p>
          <a:p>
            <a:pPr algn="ctr"/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Mira fnissar.</a:t>
            </a:r>
          </a:p>
          <a:p>
            <a:pPr algn="ctr"/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– Kanske från en värld där allt är byggt av tal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?</a:t>
            </a:r>
          </a:p>
          <a:p>
            <a:pPr algn="ctr"/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I samma ögonblick blinkar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Miras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miniräknare till. Den surrar...</a:t>
            </a:r>
          </a:p>
          <a:p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			</a:t>
            </a:r>
            <a:endParaRPr lang="sv-SE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							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						</a:t>
            </a:r>
          </a:p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	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					</a:t>
            </a:r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3" name="Picture 2" descr="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658" y="3678002"/>
            <a:ext cx="4638799" cy="3092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22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107375" y="160338"/>
            <a:ext cx="1201041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Kapitel 1: Två nyfikna hjärnor och en magisk </a:t>
            </a:r>
            <a:r>
              <a:rPr lang="sv-SE" sz="3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portal</a:t>
            </a:r>
            <a:r>
              <a:rPr lang="sv-SE" sz="3000" dirty="0"/>
              <a:t/>
            </a:r>
            <a:br>
              <a:rPr lang="sv-SE" sz="3000" dirty="0"/>
            </a:br>
            <a:r>
              <a:rPr lang="sv-SE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					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						</a:t>
            </a:r>
          </a:p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	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					</a:t>
            </a:r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6" name="textruta 5"/>
          <p:cNvSpPr txBox="1"/>
          <p:nvPr/>
        </p:nvSpPr>
        <p:spPr>
          <a:xfrm>
            <a:off x="307976" y="1010761"/>
            <a:ext cx="534468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🌀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En virvlande portal öppnar sig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bakom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deras bänk!</a:t>
            </a:r>
          </a:p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Ut ur portalen zoomar en blå figur i blixtsnabba skor – det är </a:t>
            </a:r>
            <a:r>
              <a:rPr lang="sv-SE" sz="3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Super Sonic</a:t>
            </a:r>
            <a:r>
              <a:rPr lang="sv-SE" sz="3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!</a:t>
            </a:r>
          </a:p>
          <a:p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– Ni är utvalda! ropar han. Följ med till Talriket och rädda siffrornas balans! Men... bara om ni kan lösa utmaningarna som väntar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  <a:p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👉 Vill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ni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följa med in i portalen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?!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sv-SE" dirty="0"/>
          </a:p>
        </p:txBody>
      </p:sp>
      <p:pic>
        <p:nvPicPr>
          <p:cNvPr id="1026" name="Picture 2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71" y="1360667"/>
            <a:ext cx="49149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90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155575" y="86855"/>
            <a:ext cx="6494607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Kapitel 2: B</a:t>
            </a:r>
            <a:r>
              <a:rPr lang="sv-SE" sz="3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yggstenarna </a:t>
            </a:r>
            <a:r>
              <a:rPr lang="sv-SE" sz="3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i tal</a:t>
            </a:r>
          </a:p>
          <a:p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De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landar i en svävande värld där ensiffriga symboler svävar i luften:</a:t>
            </a:r>
          </a:p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0, 1, 2, 3, 4, 5, 6, 7, 8, 9</a:t>
            </a:r>
          </a:p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Super Sonic säger:</a:t>
            </a:r>
          </a:p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– Här bor siffrorna, men många tror att siffra och tal är samma sak. Är det så?</a:t>
            </a:r>
          </a:p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Han ger dem en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lista:  </a:t>
            </a:r>
          </a:p>
          <a:p>
            <a:r>
              <a:rPr lang="sv-SE" sz="3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7</a:t>
            </a:r>
            <a:r>
              <a:rPr lang="sv-SE" sz="3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 19 4 305 9</a:t>
            </a:r>
          </a:p>
          <a:p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9" name="textruta 8"/>
          <p:cNvSpPr txBox="1"/>
          <p:nvPr/>
        </p:nvSpPr>
        <p:spPr>
          <a:xfrm>
            <a:off x="155575" y="3718953"/>
            <a:ext cx="759050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Mira gissar: – Alla är siffror!</a:t>
            </a:r>
          </a:p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Linus säger: – Nej, bara 7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, 1, 9, 4, 3,   </a:t>
            </a:r>
          </a:p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	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   0 och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5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!</a:t>
            </a:r>
          </a:p>
          <a:p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3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Vad tycker </a:t>
            </a:r>
            <a:r>
              <a:rPr lang="sv-SE" sz="3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ni?! </a:t>
            </a:r>
            <a:r>
              <a:rPr lang="sv-SE" sz="3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Lista </a:t>
            </a:r>
            <a:r>
              <a:rPr lang="sv-SE" sz="3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ut vilka som är siffror och vilka som är tal.</a:t>
            </a:r>
          </a:p>
          <a:p>
            <a:endParaRPr lang="sv-SE" sz="3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Picture 2" descr="imag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0"/>
          <a:stretch/>
        </p:blipFill>
        <p:spPr bwMode="auto">
          <a:xfrm>
            <a:off x="6819031" y="1004648"/>
            <a:ext cx="4914900" cy="446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6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155575" y="86855"/>
            <a:ext cx="11856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Kapitel 2: B</a:t>
            </a:r>
            <a:r>
              <a:rPr lang="sv-SE" sz="3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yggstenarna </a:t>
            </a:r>
            <a:r>
              <a:rPr lang="sv-SE" sz="3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i tal</a:t>
            </a:r>
          </a:p>
          <a:p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9" name="textruta 8"/>
          <p:cNvSpPr txBox="1"/>
          <p:nvPr/>
        </p:nvSpPr>
        <p:spPr>
          <a:xfrm>
            <a:off x="330343" y="1474516"/>
            <a:ext cx="575338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Super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Sonic förklarar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:</a:t>
            </a:r>
          </a:p>
          <a:p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– En siffra är en symbol. Ett tal är något som kan bestå av en eller flera siffror. Så 7 är både en siffra och ett tal, men 19 är ett tal som består av två siffror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!</a:t>
            </a:r>
          </a:p>
          <a:p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✅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Ni har svarat rätt! </a:t>
            </a: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Nästa portal öppnas.</a:t>
            </a:r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endParaRPr lang="sv-SE" sz="2400" dirty="0"/>
          </a:p>
        </p:txBody>
      </p:sp>
      <p:pic>
        <p:nvPicPr>
          <p:cNvPr id="8194" name="Picture 2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759" y="548520"/>
            <a:ext cx="49149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885" y="4439651"/>
            <a:ext cx="2394496" cy="23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463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79513" y="1"/>
            <a:ext cx="6774511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Kapitel 3: Positionsplaneten – platsen avgör värdet</a:t>
            </a:r>
          </a:p>
          <a:p>
            <a:pPr algn="ctr"/>
            <a:endParaRPr lang="sv-SE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De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svävar in på en färgglad planet där varje siffra hänger i luften, fastspänd vid en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plats: Hundratal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, Tiotal, Ental</a:t>
            </a:r>
          </a:p>
          <a:p>
            <a:pPr algn="just"/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Super Sonic säger:</a:t>
            </a:r>
          </a:p>
          <a:p>
            <a:pPr algn="just"/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– På den här planeten är platsen allt. Det vi kallar positionssystemet! Låt oss testa ert mod.</a:t>
            </a:r>
          </a:p>
          <a:p>
            <a:pPr algn="just"/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Mira hittar en sifferbricka: 2</a:t>
            </a:r>
          </a:p>
          <a:p>
            <a:pPr algn="just"/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– Om jag sätter den längst till höger i talet 40, blir det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42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! säger hon.</a:t>
            </a:r>
          </a:p>
          <a:p>
            <a:pPr algn="just"/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Linus skrattar:</a:t>
            </a:r>
          </a:p>
          <a:p>
            <a:pPr algn="just"/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– Eller kanske 24 om vi sätter den längst till vänster?</a:t>
            </a:r>
          </a:p>
          <a:p>
            <a:pPr algn="just"/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2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570" y="1062287"/>
            <a:ext cx="49149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5401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127221" y="1"/>
            <a:ext cx="11801542" cy="735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Kapitel 3: Positionsplaneten – platsen avgör värdet</a:t>
            </a:r>
          </a:p>
          <a:p>
            <a:pPr algn="ctr"/>
            <a:endParaRPr lang="sv-SE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🛑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Super Sonic skakar på huvudet:</a:t>
            </a:r>
          </a:p>
          <a:p>
            <a:pPr algn="just"/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– Vi förlorar inte nollan när vi adderar andra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tal. </a:t>
            </a:r>
          </a:p>
          <a:p>
            <a:pPr algn="just"/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Låt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mig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visa. Om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du har talet 204:</a:t>
            </a:r>
          </a:p>
          <a:p>
            <a:pPr algn="just"/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•	2 står i hundratal → värde = 200</a:t>
            </a:r>
          </a:p>
          <a:p>
            <a:pPr algn="just"/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•	0 står i tiotal → värde = 0</a:t>
            </a:r>
          </a:p>
          <a:p>
            <a:pPr algn="just"/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•	4 står i ental → värde = 4</a:t>
            </a:r>
          </a:p>
          <a:p>
            <a:pPr algn="just"/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👉 Utmaning 2 – Vad är värdet av siffrorna i: 306?</a:t>
            </a:r>
          </a:p>
          <a:p>
            <a:pPr algn="just"/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•	3 = __</a:t>
            </a:r>
          </a:p>
          <a:p>
            <a:pPr algn="just"/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•	0 = __</a:t>
            </a:r>
          </a:p>
          <a:p>
            <a:pPr algn="just"/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•	6 =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__</a:t>
            </a:r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Ni svarade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rätt, nickar Super Sonic.</a:t>
            </a:r>
          </a:p>
          <a:p>
            <a:pPr algn="just"/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– Nu förstår ni hur samma siffra får olika </a:t>
            </a:r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värde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beroende på var den står. Portalen </a:t>
            </a:r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vidare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öppnas!</a:t>
            </a:r>
          </a:p>
          <a:p>
            <a:pPr algn="just"/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3" name="Picture 3" descr="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924" y="895309"/>
            <a:ext cx="3104197" cy="310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619" y="4084983"/>
            <a:ext cx="4316067" cy="248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25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310101" y="-167598"/>
            <a:ext cx="6504167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v-SE" sz="36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ctr"/>
            <a:endParaRPr lang="sv-SE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De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landar på en lång väg – en tallinje – där varje hus har ett nummer. Men vissa hus är tomma!</a:t>
            </a:r>
          </a:p>
          <a:p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Super Sonic pekar:</a:t>
            </a:r>
          </a:p>
          <a:p>
            <a:r>
              <a:rPr lang="sv-SE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__</a:t>
            </a:r>
            <a:r>
              <a:rPr lang="sv-SE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 12 </a:t>
            </a:r>
            <a:r>
              <a:rPr lang="sv-SE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__  __ 18</a:t>
            </a:r>
            <a:r>
              <a:rPr lang="sv-SE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 __ </a:t>
            </a:r>
            <a:r>
              <a:rPr lang="sv-SE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2?</a:t>
            </a:r>
            <a:endParaRPr lang="sv-SE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– Vi måste hjälpa invånarna att hitta sina nummer!</a:t>
            </a:r>
          </a:p>
          <a:p>
            <a:endParaRPr lang="sv-SE" sz="2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👉 </a:t>
            </a:r>
            <a:r>
              <a:rPr lang="sv-SE" sz="28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Utmaning 3 – Fyll i tallinjen:</a:t>
            </a:r>
          </a:p>
          <a:p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•	Vilka tal saknas?</a:t>
            </a:r>
          </a:p>
          <a:p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•	Hur vet 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ni vilka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som ska komma mellan 12 och 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18?</a:t>
            </a:r>
            <a:endParaRPr lang="sv-SE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sv-SE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sv-SE" sz="2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ruta 4"/>
          <p:cNvSpPr txBox="1"/>
          <p:nvPr/>
        </p:nvSpPr>
        <p:spPr>
          <a:xfrm>
            <a:off x="-135171" y="45096"/>
            <a:ext cx="119587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Kapitel 4: Tallinjestaden – plats för alla tal</a:t>
            </a:r>
          </a:p>
          <a:p>
            <a:pPr algn="ctr"/>
            <a:endParaRPr lang="sv-SE" sz="36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219" y="2433241"/>
            <a:ext cx="5550372" cy="370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907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380069" y="890544"/>
            <a:ext cx="541483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Mira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klurar:</a:t>
            </a:r>
          </a:p>
          <a:p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– Det ökar med 2 varje gång! Så det måste vara 10, 14, 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16, 20 och 22.</a:t>
            </a:r>
          </a:p>
          <a:p>
            <a:endParaRPr lang="sv-SE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✅ Rätt! Tallinjen rätar upp sig och en ny portal öppnas.</a:t>
            </a:r>
          </a:p>
          <a:p>
            <a:endParaRPr lang="sv-SE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sv-SE" sz="2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ruta 4"/>
          <p:cNvSpPr txBox="1"/>
          <p:nvPr/>
        </p:nvSpPr>
        <p:spPr>
          <a:xfrm>
            <a:off x="-135171" y="45096"/>
            <a:ext cx="119587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Kapitel 4: Tallinjestaden – plats för alla tal</a:t>
            </a:r>
          </a:p>
          <a:p>
            <a:pPr algn="ctr"/>
            <a:endParaRPr lang="sv-SE" sz="36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 descr="imag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3"/>
          <a:stretch/>
        </p:blipFill>
        <p:spPr bwMode="auto">
          <a:xfrm>
            <a:off x="6310147" y="890545"/>
            <a:ext cx="4083605" cy="5839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738" y="4126147"/>
            <a:ext cx="209550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911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13900</TotalTime>
  <Words>847</Words>
  <Application>Microsoft Office PowerPoint</Application>
  <PresentationFormat>Bredbild</PresentationFormat>
  <Paragraphs>110</Paragraphs>
  <Slides>11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Comic Sans MS</vt:lpstr>
      <vt:lpstr>Office-tema</vt:lpstr>
      <vt:lpstr>Portalen till Talriket - ett matteäventyr i Super Sonics värld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Jarfalla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Berättelsen om Siffra, Tal, och Tallinje</dc:title>
  <dc:creator>Tanja Bajraktarova</dc:creator>
  <cp:lastModifiedBy>Tanja Bajraktarova</cp:lastModifiedBy>
  <cp:revision>348</cp:revision>
  <dcterms:created xsi:type="dcterms:W3CDTF">2024-08-25T10:58:17Z</dcterms:created>
  <dcterms:modified xsi:type="dcterms:W3CDTF">2025-08-08T15:46:06Z</dcterms:modified>
</cp:coreProperties>
</file>